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1.xml" ContentType="application/inkml+xml"/>
  <Override PartName="/ppt/notesSlides/notesSlide5.xml" ContentType="application/vnd.openxmlformats-officedocument.presentationml.notesSlide+xml"/>
  <Override PartName="/ppt/ink/ink2.xml" ContentType="application/inkml+xml"/>
  <Override PartName="/ppt/notesSlides/notesSlide6.xml" ContentType="application/vnd.openxmlformats-officedocument.presentationml.notesSlide+xml"/>
  <Override PartName="/ppt/ink/ink3.xml" ContentType="application/inkml+xml"/>
  <Override PartName="/ppt/tags/tag3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tags/tag4.xml" ContentType="application/vnd.openxmlformats-officedocument.presentationml.tags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tags/tag5.xml" ContentType="application/vnd.openxmlformats-officedocument.presentationml.tags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sldIdLst>
    <p:sldId id="280" r:id="rId2"/>
    <p:sldId id="316" r:id="rId3"/>
    <p:sldId id="314" r:id="rId4"/>
    <p:sldId id="315" r:id="rId5"/>
    <p:sldId id="317" r:id="rId6"/>
    <p:sldId id="287" r:id="rId7"/>
    <p:sldId id="308" r:id="rId8"/>
    <p:sldId id="318" r:id="rId9"/>
    <p:sldId id="319" r:id="rId10"/>
    <p:sldId id="320" r:id="rId11"/>
    <p:sldId id="321" r:id="rId12"/>
    <p:sldId id="309" r:id="rId13"/>
    <p:sldId id="322" r:id="rId14"/>
    <p:sldId id="323" r:id="rId15"/>
    <p:sldId id="324" r:id="rId16"/>
    <p:sldId id="325" r:id="rId17"/>
    <p:sldId id="326" r:id="rId18"/>
    <p:sldId id="310" r:id="rId19"/>
    <p:sldId id="311" r:id="rId20"/>
    <p:sldId id="312" r:id="rId21"/>
    <p:sldId id="302" r:id="rId22"/>
    <p:sldId id="281" r:id="rId23"/>
    <p:sldId id="304" r:id="rId24"/>
    <p:sldId id="303" r:id="rId25"/>
    <p:sldId id="291" r:id="rId26"/>
    <p:sldId id="293" r:id="rId27"/>
    <p:sldId id="284" r:id="rId28"/>
    <p:sldId id="305" r:id="rId29"/>
    <p:sldId id="292" r:id="rId30"/>
    <p:sldId id="294" r:id="rId31"/>
    <p:sldId id="289" r:id="rId32"/>
    <p:sldId id="288" r:id="rId33"/>
    <p:sldId id="285" r:id="rId34"/>
    <p:sldId id="306" r:id="rId35"/>
    <p:sldId id="279" r:id="rId36"/>
    <p:sldId id="257" r:id="rId3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90" autoAdjust="0"/>
    <p:restoredTop sz="94053" autoAdjust="0"/>
  </p:normalViewPr>
  <p:slideViewPr>
    <p:cSldViewPr snapToGrid="0">
      <p:cViewPr varScale="1">
        <p:scale>
          <a:sx n="104" d="100"/>
          <a:sy n="104" d="100"/>
        </p:scale>
        <p:origin x="63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2000" units="cm"/>
          <inkml:channel name="T" type="integer" max="2.14748E9" units="dev"/>
        </inkml:traceFormat>
        <inkml:channelProperties>
          <inkml:channelProperty channel="X" name="resolution" value="93.02325" units="1/cm"/>
          <inkml:channelProperty channel="Y" name="resolution" value="93.02325" units="1/cm"/>
          <inkml:channelProperty channel="T" name="resolution" value="1" units="1/dev"/>
        </inkml:channelProperties>
      </inkml:inkSource>
      <inkml:timestamp xml:id="ts0" timeString="2025-09-03T13:35:49.485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23379 7086 0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2000" units="cm"/>
          <inkml:channel name="T" type="integer" max="2.14748E9" units="dev"/>
        </inkml:traceFormat>
        <inkml:channelProperties>
          <inkml:channelProperty channel="X" name="resolution" value="93.02325" units="1/cm"/>
          <inkml:channelProperty channel="Y" name="resolution" value="93.02325" units="1/cm"/>
          <inkml:channelProperty channel="T" name="resolution" value="1" units="1/dev"/>
        </inkml:channelProperties>
      </inkml:inkSource>
      <inkml:timestamp xml:id="ts0" timeString="2025-09-03T13:35:49.485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23379 7086 0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2000" units="cm"/>
          <inkml:channel name="T" type="integer" max="2.14748E9" units="dev"/>
        </inkml:traceFormat>
        <inkml:channelProperties>
          <inkml:channelProperty channel="X" name="resolution" value="93.02325" units="1/cm"/>
          <inkml:channelProperty channel="Y" name="resolution" value="93.02325" units="1/cm"/>
          <inkml:channelProperty channel="T" name="resolution" value="1" units="1/dev"/>
        </inkml:channelProperties>
      </inkml:inkSource>
      <inkml:timestamp xml:id="ts0" timeString="2025-09-03T13:35:49.485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23379 7086 0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6T04:54:22.51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24575,'0'0'-8191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6T04:54:28.70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24575,'0'0'-8191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6T04:54:28.87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24575,'0'0'-8191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6T05:04:35.93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24575,'0'0'-8191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85C7F1-FD3D-4556-9C54-93CB4592D989}" type="datetimeFigureOut">
              <a:rPr lang="zh-CN" altLang="en-US" smtClean="0"/>
              <a:t>2025/12/11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5FF769-526E-4419-BBD5-EA456B7510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66044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60605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B25AB6-035C-BE71-9F1F-D917FFD6E7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6EDA2FC2-BA91-A2B4-65A2-18012C5DC2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544CDF89-35BB-F47F-B4F7-4917E66E93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EFDE60C-0AC8-8403-D4F5-D76DED1D6FD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78532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2CB956-3EC5-9CAA-FD3C-2548DDA161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A30C58F7-9F2E-3A0A-87A6-71B5096C227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FDF17D66-8F8B-54C5-9A35-1E5433FDAA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4E9C1F4-4ED0-D1A2-FB1A-EDAAFF2806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79528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13DC95-DC9A-6016-3DFF-AAE5CB90C7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7E8D9A39-6BD1-6DED-C3F2-8C1A1D02B97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312CE315-B5B9-7AE9-B704-53589B8C13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210FB43-4A1F-A35E-E360-6CAD7B812F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0307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1F2D61-93BA-B98A-E31F-F26A93DDB3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089507E3-FB22-0932-D503-A1789B221EF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D61077A2-5953-89DE-1A9E-1E38B58C18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6C43079-BF18-92B3-9733-0B1FABCC7BD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88363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5A2CF4-F83D-1864-CE14-1F2EFB6CC3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B778572E-FDB0-C822-DA42-DEB2C1E116D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1F9CB5CD-C007-E196-08DD-F7B86CBF36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BA1572B-0691-B787-B6BF-6084ADE68B4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4844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01CF68-9BDE-5EB4-0D5A-8BCD65030D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29FF4C07-3CA0-2E6D-A3BF-FB17960F158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C52ABCA1-4B27-B49D-AEE1-6A40F3ACC3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097E518-37D5-68A3-156A-18B57C4BFD9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31868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83627F-03D0-6CD8-D9C6-3DBA19CE6A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72FA5789-076C-7073-40E3-93C4EF380C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D3B2F897-5FA8-80A9-A5B7-1E161FC43C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B3FD315-5F4A-3541-08B3-2E1FF6A1DA9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97220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41DAB8-7DD4-7326-1699-5F69AE3D36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09C6CDD4-3183-113E-830E-A95A2284CB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81AC2C8D-70F8-2EE1-EEA5-EC7EDFEA58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7328B57-ADEA-70E3-C82F-CB32A9E031A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46902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8C03AE-1192-B13A-ECB6-CB6CC436BD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9BE1AF22-2F01-9F42-ECB3-2EEAB0C4D48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ECA87AC8-AD1C-C1A6-7D2B-3349752954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C9F5B8B-F40D-4D6C-4C0E-FB0D936910B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14449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B181FC-5D39-914C-992F-BC9C17EB43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557A38DB-3B39-55AF-20C3-D40437DDF3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6CC18843-BF0E-A613-1079-611BEB2650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99C1EF7-7C0A-C379-D575-DB3B5B2EA5B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93544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5FF769-526E-4419-BBD5-EA456B751086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833936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0E863B-865E-EC50-09C2-477C5BCFF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902C9761-DF2A-545A-4F5A-26DD6C4BAA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E64F9C99-D30F-E04E-A634-1E1D241AD8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7078B87-3CBE-49A7-CDF9-1C9FB39EE4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931676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947446-31CF-C57A-586C-A940720526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2395FEFE-4496-7111-732F-B55E2356B5F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9190FB89-FA53-58D6-F7CA-726ED56798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C66C778-FE09-4088-9600-8953CBB15C6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610574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1F65F0-33F5-305B-84B1-DED7108B04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1DC43462-7E68-E3F6-9D8C-B72B1E65CA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2A8CD925-DF26-26E7-7171-EEF2BDBC96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8735AC7-8F2C-2FC4-13E3-B9E3886A78D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948235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27934E-E3AA-CC47-6B8E-8E1C056EE5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6BD18091-F2A4-FA09-3977-98CBEE5DF36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8B159FF3-BD2D-81F5-27AF-2A6877EE5A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FB248A1-E17C-D041-4B5B-6C897B885FE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328727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C401BC-B9E7-02EE-0850-2BCB69657A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DBE72787-C2E0-B487-C662-4DE264C661C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7CF42D52-3AC4-F929-C7A4-B96C5CA86E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034C96A-0974-6A70-E1A3-68EC29D5682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79673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284EDD-88C8-AF98-1651-5F8E70839B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1D7872E6-EB08-E5DE-57DD-3EEA444646A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022F344C-BB09-40F7-ECBE-73225D55AE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0" dirty="0"/>
              <a:t>A</a:t>
            </a:r>
            <a:endParaRPr lang="zh-CN" altLang="en-US" b="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DEDC97F-1681-727D-0463-671B90BEF75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3264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FCD368-BFCC-5903-E977-B22E0B1A2A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5B89CAE0-766A-2F58-067E-A3664C040D8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92072BC1-0F3E-02DF-F54F-A399899658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D5EB863-1591-0077-120F-FDCECE2F9E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28546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22EC9C-856B-A4AE-0B4C-1CBF18E168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644F55D1-566E-06C3-30AD-2C9747D347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E054EDE5-14A1-41AE-7870-025EDC0642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D166882-672A-9BC5-5DDA-197DA988AFD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92344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C955B3-DD7D-3244-6804-A6DE0AB186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BA366B86-2979-EE19-8BBA-25B39FEC707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79CE07AC-025E-D3AC-B194-BA5EF62D76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9E3A88C-AE46-921C-132B-C206B08FD1B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2288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E5CBE7-23E5-5463-E391-014DF692B5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487919B3-84DF-BA0F-DC2D-6D66B9CCC77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1AFB0F5-748F-35BB-B180-DB9D68BDD4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A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1DF519B-CFBB-E006-41F4-A53B9CDDCE6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10332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99637A-A3C3-4E98-2EA3-158B4570C4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9BA85C52-646B-6BBE-3698-9CB7218BF2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F5CCE519-6FDD-D387-BBFD-5CAB3A7747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A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F5EF73E-FC48-0859-77AD-E4A5D4FAB11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6790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77CA96-2B18-2D36-AECE-5F6C2322A6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B5FE322C-3CA7-6B88-A855-DEA7997C322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32055F66-8C62-AE24-16FF-ED4A5D103A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1011 1001</a:t>
            </a:r>
            <a:br>
              <a:rPr lang="en-US" altLang="zh-CN" dirty="0"/>
            </a:br>
            <a:r>
              <a:rPr lang="en-US" altLang="zh-CN" dirty="0"/>
              <a:t>A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2C4D0DF-E02B-4FE0-9F9D-56C98E5C33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19299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646A4F-1CDB-C8EA-0BA3-7563F734D2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974A969-A876-E2A1-F10F-6821E8ADB6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C6B018A-6AD2-7E4B-63E9-F729F17875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4ADD4-5520-4C9A-9FC4-89F441ABCB01}" type="datetimeFigureOut">
              <a:rPr lang="zh-CN" altLang="en-US" smtClean="0"/>
              <a:t>2025/12/11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1B1BF64-48D7-891E-F9B1-87F159D4C2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A04B31F-72E3-C822-D664-2264F68744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37BB9-2FBA-4508-B87E-E4470894492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92162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EA0267-D75F-1D26-4A22-5FE5FF4E3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368E426-FFE7-BF14-CFC2-B9A95E9BB3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D2BAC4E-90DC-537E-A53D-31EF212FCB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4ADD4-5520-4C9A-9FC4-89F441ABCB01}" type="datetimeFigureOut">
              <a:rPr lang="zh-CN" altLang="en-US" smtClean="0"/>
              <a:t>2025/12/11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36DEA6F-AF15-0EA8-C4F2-17E0CA2AD6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8CBABB6-2DF8-7B64-397E-CC42BF5601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37BB9-2FBA-4508-B87E-E4470894492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55634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692A0C25-A45E-6FDA-3E4E-547B9544759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9BDF0F7-51DE-B0DB-560B-0ABF3BEE80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4CD25B2-517E-BCE0-9A52-DF540F81DD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4ADD4-5520-4C9A-9FC4-89F441ABCB01}" type="datetimeFigureOut">
              <a:rPr lang="zh-CN" altLang="en-US" smtClean="0"/>
              <a:t>2025/12/11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3B5D77A-A382-82BD-68F9-D11A6A450F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84F2FDF-62E5-2BA9-1512-8AEA0F4128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37BB9-2FBA-4508-B87E-E4470894492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16934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FEEDF6-7FE9-C966-67D4-AC82ECF4B0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3B27202-11FC-0874-6770-E99E8BB187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969C8BB-6D5D-A5F6-24A4-E19A871425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4ADD4-5520-4C9A-9FC4-89F441ABCB01}" type="datetimeFigureOut">
              <a:rPr lang="zh-CN" altLang="en-US" smtClean="0"/>
              <a:t>2025/12/11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70A2099-3B0C-9E47-BD37-427D07D69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282D5FF-02B1-9C6E-9369-03A254A1D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37BB9-2FBA-4508-B87E-E4470894492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45566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9E9D2E0-E61A-E495-5202-CEA7D8476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FD48066-E24D-B54F-46A2-EC958220F1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E4682D9-EE8C-C3EC-A284-9ED7A67616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4ADD4-5520-4C9A-9FC4-89F441ABCB01}" type="datetimeFigureOut">
              <a:rPr lang="zh-CN" altLang="en-US" smtClean="0"/>
              <a:t>2025/12/11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AB290E7-4F93-E368-3266-BA201ADF44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D0DE96A-C8BE-9703-8D64-AF52A6670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37BB9-2FBA-4508-B87E-E4470894492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1038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E94EAC-94B9-C8E6-6281-5C12C0C53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48108EB-549C-69CB-F587-2CEB3D9370E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C373CE8-F60C-883E-5645-E486C766E6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D46BCD5-9882-8D70-97A0-B739D76AB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4ADD4-5520-4C9A-9FC4-89F441ABCB01}" type="datetimeFigureOut">
              <a:rPr lang="zh-CN" altLang="en-US" smtClean="0"/>
              <a:t>2025/12/11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1DBDC40-DE5D-0C11-9ECD-215EE9DE1F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FF94F8D-5E06-A2C6-C9CD-DE53DCEA1F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37BB9-2FBA-4508-B87E-E4470894492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90927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6C952E-9655-5018-E3B3-46A5DFDDE7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3598990-31BC-9799-ECF6-CE950AE2EE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E99CDC5-3ADE-BF3B-A232-1E58F84036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29CB3D8C-1B33-BF0E-C727-F1702D0E724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C356E46-CD1E-A4AD-729E-C1BCB105D01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C1461EF7-0DE5-A4D6-1B92-C891010BFA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4ADD4-5520-4C9A-9FC4-89F441ABCB01}" type="datetimeFigureOut">
              <a:rPr lang="zh-CN" altLang="en-US" smtClean="0"/>
              <a:t>2025/12/11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10A3AF30-E88E-2AC3-8593-31E8B25698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4BD98CF6-B55A-6719-5E8A-EC1501AA5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37BB9-2FBA-4508-B87E-E4470894492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3282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1D244E8-607A-D2AD-514F-59644B509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2B00C2E-3B1F-9825-557A-1BBC5DE79B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4ADD4-5520-4C9A-9FC4-89F441ABCB01}" type="datetimeFigureOut">
              <a:rPr lang="zh-CN" altLang="en-US" smtClean="0"/>
              <a:t>2025/12/11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A0F4E3A-D861-F558-B375-8D42788151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0F30B3C-CAF0-1CDF-F0C6-F556CC555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37BB9-2FBA-4508-B87E-E4470894492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7488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CBC3080B-5224-785B-C254-7BF5973A24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4ADD4-5520-4C9A-9FC4-89F441ABCB01}" type="datetimeFigureOut">
              <a:rPr lang="zh-CN" altLang="en-US" smtClean="0"/>
              <a:t>2025/12/11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4D81BBBF-3D9A-3CDC-9814-95F3B235AE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52F0F71-4C21-616F-C751-B6108A7276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37BB9-2FBA-4508-B87E-E4470894492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52566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C8E5A5-382A-E2A9-2092-CC46BF9831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4AFB045-3F58-EBFE-64FD-877BB9E127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6E74B62-5DDC-B59C-2D69-2EB643A4B3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D74E165-83AD-51BF-B9D8-197512666D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4ADD4-5520-4C9A-9FC4-89F441ABCB01}" type="datetimeFigureOut">
              <a:rPr lang="zh-CN" altLang="en-US" smtClean="0"/>
              <a:t>2025/12/11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A5B2BD5-E677-A9AA-AFCA-ACAE265C45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C7B8956-8A67-8BC3-DE79-9ED14EB98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37BB9-2FBA-4508-B87E-E4470894492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32645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07BA41-9687-F57F-B8D9-D27208B8B7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A9F3631F-E5E0-BB36-189D-659CE3A75A4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38D7A9F-18D7-A5C6-73DB-EB031FD5ED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3C3499A-D383-370F-06C4-F24E7A261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4ADD4-5520-4C9A-9FC4-89F441ABCB01}" type="datetimeFigureOut">
              <a:rPr lang="zh-CN" altLang="en-US" smtClean="0"/>
              <a:t>2025/12/11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86B0CC2-BE52-ECDE-A0F8-21B2A747E0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713ED36-03F7-4DB9-5CDC-A843BF4E26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37BB9-2FBA-4508-B87E-E4470894492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87990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A2A12C3E-FB6E-2473-D7B7-4180FB375A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D61D2FF-DF34-1C3B-9733-58E21361C0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4031DD0-7398-56D2-3C19-A3BFCC57F14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54ADD4-5520-4C9A-9FC4-89F441ABCB01}" type="datetimeFigureOut">
              <a:rPr lang="zh-CN" altLang="en-US" smtClean="0"/>
              <a:t>2025/12/11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12A6DEE-6B3E-AC9D-0A88-C764C618CB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D493364-91A6-B334-0E6B-744AB94768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F37BB9-2FBA-4508-B87E-E4470894492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820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customXml" Target="../ink/ink2.xml"/><Relationship Id="rId7" Type="http://schemas.openxmlformats.org/officeDocument/2006/relationships/image" Target="../media/image1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11" Type="http://schemas.openxmlformats.org/officeDocument/2006/relationships/image" Target="../media/image15.png"/><Relationship Id="rId10" Type="http://schemas.openxmlformats.org/officeDocument/2006/relationships/image" Target="../media/image14.png"/><Relationship Id="rId9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50.png"/><Relationship Id="rId4" Type="http://schemas.openxmlformats.org/officeDocument/2006/relationships/customXml" Target="../ink/ink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.xml"/><Relationship Id="rId4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customXml" Target="../ink/ink5.xml"/><Relationship Id="rId3" Type="http://schemas.openxmlformats.org/officeDocument/2006/relationships/image" Target="../media/image31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10" Type="http://schemas.openxmlformats.org/officeDocument/2006/relationships/customXml" Target="../ink/ink7.xml"/><Relationship Id="rId4" Type="http://schemas.openxmlformats.org/officeDocument/2006/relationships/customXml" Target="../ink/ink4.xml"/><Relationship Id="rId9" Type="http://schemas.openxmlformats.org/officeDocument/2006/relationships/customXml" Target="../ink/ink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.xml"/><Relationship Id="rId4" Type="http://schemas.openxmlformats.org/officeDocument/2006/relationships/image" Target="../media/image3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customXml" Target="../ink/ink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2B0CA5-6A3F-920C-A263-0577E18E0F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>
            <a:extLst>
              <a:ext uri="{FF2B5EF4-FFF2-40B4-BE49-F238E27FC236}">
                <a16:creationId xmlns:a16="http://schemas.microsoft.com/office/drawing/2014/main" id="{6E78B813-D990-F856-A381-457A4FA509E2}"/>
              </a:ext>
            </a:extLst>
          </p:cNvPr>
          <p:cNvSpPr/>
          <p:nvPr/>
        </p:nvSpPr>
        <p:spPr>
          <a:xfrm>
            <a:off x="300990" y="287655"/>
            <a:ext cx="11588750" cy="6282055"/>
          </a:xfrm>
          <a:prstGeom prst="rect">
            <a:avLst/>
          </a:prstGeom>
          <a:noFill/>
          <a:ln w="25400">
            <a:solidFill>
              <a:srgbClr val="2A69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庞门正道标题体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8C5C5945-E3FD-11F0-B398-8592A805C95A}"/>
              </a:ext>
            </a:extLst>
          </p:cNvPr>
          <p:cNvGrpSpPr/>
          <p:nvPr/>
        </p:nvGrpSpPr>
        <p:grpSpPr>
          <a:xfrm rot="10800000">
            <a:off x="-64" y="0"/>
            <a:ext cx="4157409" cy="2136775"/>
            <a:chOff x="-241" y="7052"/>
            <a:chExt cx="7292" cy="3748"/>
          </a:xfrm>
        </p:grpSpPr>
        <p:sp>
          <p:nvSpPr>
            <p:cNvPr id="10" name="等腰三角形 9">
              <a:extLst>
                <a:ext uri="{FF2B5EF4-FFF2-40B4-BE49-F238E27FC236}">
                  <a16:creationId xmlns:a16="http://schemas.microsoft.com/office/drawing/2014/main" id="{E6052D91-F574-C694-4C62-8F0ACC79E941}"/>
                </a:ext>
              </a:extLst>
            </p:cNvPr>
            <p:cNvSpPr/>
            <p:nvPr/>
          </p:nvSpPr>
          <p:spPr>
            <a:xfrm>
              <a:off x="316" y="8083"/>
              <a:ext cx="3885" cy="2717"/>
            </a:xfrm>
            <a:prstGeom prst="triangle">
              <a:avLst/>
            </a:prstGeom>
            <a:solidFill>
              <a:srgbClr val="2789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庞门正道标题体"/>
              </a:endParaRPr>
            </a:p>
          </p:txBody>
        </p:sp>
        <p:sp>
          <p:nvSpPr>
            <p:cNvPr id="11" name="等腰三角形 10">
              <a:extLst>
                <a:ext uri="{FF2B5EF4-FFF2-40B4-BE49-F238E27FC236}">
                  <a16:creationId xmlns:a16="http://schemas.microsoft.com/office/drawing/2014/main" id="{7D2647A4-F91B-5F8D-8D49-054194169CB7}"/>
                </a:ext>
              </a:extLst>
            </p:cNvPr>
            <p:cNvSpPr/>
            <p:nvPr/>
          </p:nvSpPr>
          <p:spPr>
            <a:xfrm>
              <a:off x="1692" y="7052"/>
              <a:ext cx="5359" cy="3748"/>
            </a:xfrm>
            <a:prstGeom prst="triangle">
              <a:avLst/>
            </a:prstGeom>
            <a:solidFill>
              <a:srgbClr val="034E9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庞门正道标题体"/>
              </a:endParaRPr>
            </a:p>
          </p:txBody>
        </p:sp>
        <p:sp>
          <p:nvSpPr>
            <p:cNvPr id="12" name="等腰三角形 11">
              <a:extLst>
                <a:ext uri="{FF2B5EF4-FFF2-40B4-BE49-F238E27FC236}">
                  <a16:creationId xmlns:a16="http://schemas.microsoft.com/office/drawing/2014/main" id="{A547836F-582D-87CD-92A8-7485778C496F}"/>
                </a:ext>
              </a:extLst>
            </p:cNvPr>
            <p:cNvSpPr/>
            <p:nvPr/>
          </p:nvSpPr>
          <p:spPr>
            <a:xfrm>
              <a:off x="-241" y="7305"/>
              <a:ext cx="4999" cy="3495"/>
            </a:xfrm>
            <a:prstGeom prst="triangle">
              <a:avLst/>
            </a:prstGeom>
            <a:noFill/>
            <a:ln w="34925">
              <a:solidFill>
                <a:srgbClr val="2A69A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庞门正道标题体"/>
              </a:endParaRPr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95FF5A6F-26EA-39F1-05B8-91546979EC75}"/>
              </a:ext>
            </a:extLst>
          </p:cNvPr>
          <p:cNvGrpSpPr/>
          <p:nvPr/>
        </p:nvGrpSpPr>
        <p:grpSpPr>
          <a:xfrm rot="10800000" flipH="1" flipV="1">
            <a:off x="8342463" y="4721225"/>
            <a:ext cx="3849537" cy="2136775"/>
            <a:chOff x="299" y="7052"/>
            <a:chExt cx="6752" cy="3748"/>
          </a:xfrm>
        </p:grpSpPr>
        <p:sp>
          <p:nvSpPr>
            <p:cNvPr id="14" name="等腰三角形 13">
              <a:extLst>
                <a:ext uri="{FF2B5EF4-FFF2-40B4-BE49-F238E27FC236}">
                  <a16:creationId xmlns:a16="http://schemas.microsoft.com/office/drawing/2014/main" id="{AEE76ADD-1F5A-83E2-A559-67BF99D282BD}"/>
                </a:ext>
              </a:extLst>
            </p:cNvPr>
            <p:cNvSpPr/>
            <p:nvPr/>
          </p:nvSpPr>
          <p:spPr>
            <a:xfrm>
              <a:off x="734" y="8376"/>
              <a:ext cx="3466" cy="2424"/>
            </a:xfrm>
            <a:prstGeom prst="triangle">
              <a:avLst/>
            </a:prstGeom>
            <a:solidFill>
              <a:srgbClr val="2789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庞门正道标题体"/>
              </a:endParaRPr>
            </a:p>
          </p:txBody>
        </p:sp>
        <p:sp>
          <p:nvSpPr>
            <p:cNvPr id="15" name="等腰三角形 14">
              <a:extLst>
                <a:ext uri="{FF2B5EF4-FFF2-40B4-BE49-F238E27FC236}">
                  <a16:creationId xmlns:a16="http://schemas.microsoft.com/office/drawing/2014/main" id="{911A2B2A-6784-6E3A-2371-2A5E26D19B6B}"/>
                </a:ext>
              </a:extLst>
            </p:cNvPr>
            <p:cNvSpPr/>
            <p:nvPr/>
          </p:nvSpPr>
          <p:spPr>
            <a:xfrm>
              <a:off x="1692" y="7052"/>
              <a:ext cx="5359" cy="3748"/>
            </a:xfrm>
            <a:prstGeom prst="triangle">
              <a:avLst/>
            </a:prstGeom>
            <a:solidFill>
              <a:srgbClr val="034E9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庞门正道标题体"/>
              </a:endParaRPr>
            </a:p>
          </p:txBody>
        </p:sp>
        <p:sp>
          <p:nvSpPr>
            <p:cNvPr id="16" name="等腰三角形 15">
              <a:extLst>
                <a:ext uri="{FF2B5EF4-FFF2-40B4-BE49-F238E27FC236}">
                  <a16:creationId xmlns:a16="http://schemas.microsoft.com/office/drawing/2014/main" id="{83470E0E-74CF-8421-368A-E0DF3E5584A1}"/>
                </a:ext>
              </a:extLst>
            </p:cNvPr>
            <p:cNvSpPr/>
            <p:nvPr/>
          </p:nvSpPr>
          <p:spPr>
            <a:xfrm>
              <a:off x="299" y="7682"/>
              <a:ext cx="4458" cy="3118"/>
            </a:xfrm>
            <a:prstGeom prst="triangle">
              <a:avLst/>
            </a:prstGeom>
            <a:noFill/>
            <a:ln w="34925">
              <a:solidFill>
                <a:srgbClr val="2A69A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庞门正道标题体"/>
              </a:endParaRP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12A9EDFF-9FE1-0FFA-F38D-D03E8232BD87}"/>
              </a:ext>
            </a:extLst>
          </p:cNvPr>
          <p:cNvSpPr txBox="1"/>
          <p:nvPr/>
        </p:nvSpPr>
        <p:spPr>
          <a:xfrm>
            <a:off x="613764" y="2042274"/>
            <a:ext cx="11275976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5200" dirty="0">
                <a:solidFill>
                  <a:srgbClr val="2E75B6"/>
                </a:solidFill>
                <a:uFillTx/>
                <a:latin typeface="Source Han Sans CN Bold"/>
                <a:ea typeface="Source Han Sans CN Bold"/>
                <a:cs typeface="Source Han Sans CN Bold"/>
              </a:rPr>
              <a:t>计算机考研</a:t>
            </a:r>
            <a:r>
              <a:rPr lang="en-US" altLang="zh-CN" sz="5200" dirty="0">
                <a:solidFill>
                  <a:srgbClr val="2E75B6"/>
                </a:solidFill>
                <a:uFillTx/>
                <a:latin typeface="Source Han Sans CN Bold"/>
                <a:ea typeface="Source Han Sans CN Bold"/>
                <a:cs typeface="Source Han Sans CN Bold"/>
              </a:rPr>
              <a:t>408  </a:t>
            </a:r>
            <a:r>
              <a:rPr lang="zh-CN" altLang="en-US" sz="5200" dirty="0">
                <a:solidFill>
                  <a:srgbClr val="2E75B6"/>
                </a:solidFill>
                <a:latin typeface="Source Han Sans CN Bold"/>
                <a:ea typeface="Source Han Sans CN Bold"/>
                <a:cs typeface="Source Han Sans CN Bold"/>
              </a:rPr>
              <a:t>历年真题  分章节精讲</a:t>
            </a:r>
            <a:endParaRPr lang="zh-CN" altLang="en-US" sz="5200" dirty="0">
              <a:solidFill>
                <a:srgbClr val="2E75B6"/>
              </a:solidFill>
              <a:uFillTx/>
              <a:latin typeface="Source Han Sans CN Bold"/>
              <a:ea typeface="Source Han Sans CN Bold"/>
              <a:cs typeface="Source Han Sans CN Bold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BD6E7EA-BD7A-FA8A-C2CE-9D0C6AF66BC0}"/>
              </a:ext>
            </a:extLst>
          </p:cNvPr>
          <p:cNvSpPr txBox="1"/>
          <p:nvPr/>
        </p:nvSpPr>
        <p:spPr>
          <a:xfrm>
            <a:off x="1896940" y="3148351"/>
            <a:ext cx="8396849" cy="13665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</a:pPr>
            <a:r>
              <a:rPr lang="zh-CN" altLang="en-US" sz="7200" spc="100" dirty="0">
                <a:solidFill>
                  <a:srgbClr val="2E75B6"/>
                </a:solidFill>
                <a:latin typeface="华文行楷" panose="02010800040101010101" pitchFamily="2" charset="-122"/>
                <a:ea typeface="华文行楷" panose="02010800040101010101" pitchFamily="2" charset="-122"/>
                <a:cs typeface="Source Han Sans CN Bold"/>
                <a:sym typeface="+mn-ea"/>
              </a:rPr>
              <a:t>计算机网络篇</a:t>
            </a:r>
            <a:endParaRPr lang="zh-CN" altLang="en-US" sz="7200" spc="100" dirty="0">
              <a:solidFill>
                <a:srgbClr val="2E75B6"/>
              </a:solidFill>
              <a:uFillTx/>
              <a:latin typeface="华文行楷" panose="02010800040101010101" pitchFamily="2" charset="-122"/>
              <a:ea typeface="华文行楷" panose="02010800040101010101" pitchFamily="2" charset="-122"/>
              <a:cs typeface="Source Han Sans CN Bold"/>
              <a:sym typeface="+mn-ea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49D37436-6ED1-71B0-8C74-4571F5217618}"/>
              </a:ext>
            </a:extLst>
          </p:cNvPr>
          <p:cNvGrpSpPr/>
          <p:nvPr/>
        </p:nvGrpSpPr>
        <p:grpSpPr>
          <a:xfrm>
            <a:off x="8208034" y="1361900"/>
            <a:ext cx="2810510" cy="475615"/>
            <a:chOff x="7394" y="7810"/>
            <a:chExt cx="4426" cy="749"/>
          </a:xfrm>
        </p:grpSpPr>
        <p:sp>
          <p:nvSpPr>
            <p:cNvPr id="5" name="圆角矩形 41">
              <a:extLst>
                <a:ext uri="{FF2B5EF4-FFF2-40B4-BE49-F238E27FC236}">
                  <a16:creationId xmlns:a16="http://schemas.microsoft.com/office/drawing/2014/main" id="{96566F9A-F92E-FB1D-2560-C14BD1A92881}"/>
                </a:ext>
              </a:extLst>
            </p:cNvPr>
            <p:cNvSpPr/>
            <p:nvPr/>
          </p:nvSpPr>
          <p:spPr>
            <a:xfrm>
              <a:off x="7394" y="7854"/>
              <a:ext cx="4426" cy="705"/>
            </a:xfrm>
            <a:prstGeom prst="roundRect">
              <a:avLst>
                <a:gd name="adj" fmla="val 50000"/>
              </a:avLst>
            </a:prstGeom>
            <a:solidFill>
              <a:srgbClr val="2E7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E75B6"/>
                </a:solidFill>
                <a:latin typeface="Source Han Sans CN Bold"/>
                <a:ea typeface="Source Han Sans CN Bold"/>
                <a:cs typeface="思源黑体 Medium"/>
              </a:endParaRPr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D4CA502A-6E48-805A-FA42-B46427B06C1E}"/>
                </a:ext>
              </a:extLst>
            </p:cNvPr>
            <p:cNvSpPr txBox="1"/>
            <p:nvPr/>
          </p:nvSpPr>
          <p:spPr>
            <a:xfrm>
              <a:off x="7838" y="7810"/>
              <a:ext cx="3539" cy="6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</a:pPr>
              <a:r>
                <a:rPr lang="zh-CN" altLang="en-US" sz="2000" spc="300" dirty="0">
                  <a:solidFill>
                    <a:schemeClr val="bg1"/>
                  </a:solidFill>
                  <a:uFillTx/>
                  <a:latin typeface="Source Han Sans CN Bold"/>
                  <a:ea typeface="Source Han Sans CN Bold"/>
                  <a:cs typeface="Source Han Sans CN Bold"/>
                  <a:sym typeface="+mn-ea"/>
                </a:rPr>
                <a:t>主讲人：</a:t>
              </a:r>
              <a:r>
                <a:rPr lang="zh-CN" altLang="en-US" sz="2000" spc="300" dirty="0">
                  <a:solidFill>
                    <a:schemeClr val="bg1"/>
                  </a:solidFill>
                  <a:latin typeface="Source Han Sans CN Bold"/>
                  <a:ea typeface="Source Han Sans CN Bold"/>
                  <a:cs typeface="Source Han Sans CN Bold"/>
                  <a:sym typeface="+mn-ea"/>
                </a:rPr>
                <a:t>半幺郎</a:t>
              </a:r>
              <a:endParaRPr lang="en-US" altLang="zh-CN" sz="2000" spc="300" dirty="0">
                <a:solidFill>
                  <a:schemeClr val="bg1"/>
                </a:solidFill>
                <a:uFillTx/>
                <a:latin typeface="Source Han Sans CN Bold"/>
                <a:ea typeface="Source Han Sans CN Bold"/>
                <a:cs typeface="Source Han Sans CN Bold"/>
                <a:sym typeface="+mn-ea"/>
              </a:endParaRPr>
            </a:p>
          </p:txBody>
        </p: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5365F220-0B80-543B-F893-4F30A595C5E4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3249447" y="4712337"/>
            <a:ext cx="5691834" cy="1251372"/>
            <a:chOff x="3157660" y="2413262"/>
            <a:chExt cx="5714068" cy="1747082"/>
          </a:xfrm>
        </p:grpSpPr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87FC33FB-7F48-339D-044B-75FD4FC17C82}"/>
                </a:ext>
              </a:extLst>
            </p:cNvPr>
            <p:cNvGrpSpPr/>
            <p:nvPr/>
          </p:nvGrpSpPr>
          <p:grpSpPr>
            <a:xfrm>
              <a:off x="3157660" y="2413262"/>
              <a:ext cx="5714068" cy="1747082"/>
              <a:chOff x="3157660" y="2413262"/>
              <a:chExt cx="5714068" cy="1747082"/>
            </a:xfrm>
          </p:grpSpPr>
          <p:sp>
            <p:nvSpPr>
              <p:cNvPr id="19" name="平行四边形 18">
                <a:extLst>
                  <a:ext uri="{FF2B5EF4-FFF2-40B4-BE49-F238E27FC236}">
                    <a16:creationId xmlns:a16="http://schemas.microsoft.com/office/drawing/2014/main" id="{05ADC444-5000-6459-5D66-09B2F290D3B4}"/>
                  </a:ext>
                </a:extLst>
              </p:cNvPr>
              <p:cNvSpPr/>
              <p:nvPr/>
            </p:nvSpPr>
            <p:spPr>
              <a:xfrm>
                <a:off x="3157660" y="2537480"/>
                <a:ext cx="3201439" cy="1109333"/>
              </a:xfrm>
              <a:prstGeom prst="parallelogram">
                <a:avLst>
                  <a:gd name="adj" fmla="val 50532"/>
                </a:avLst>
              </a:prstGeom>
              <a:gradFill flip="none" rotWithShape="1">
                <a:gsLst>
                  <a:gs pos="0">
                    <a:srgbClr val="0057B5"/>
                  </a:gs>
                  <a:gs pos="100000">
                    <a:srgbClr val="0079FE">
                      <a:alpha val="41000"/>
                    </a:srgbClr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" name="平行四边形 24">
                <a:extLst>
                  <a:ext uri="{FF2B5EF4-FFF2-40B4-BE49-F238E27FC236}">
                    <a16:creationId xmlns:a16="http://schemas.microsoft.com/office/drawing/2014/main" id="{F98A2E29-BF38-9AEA-5220-6F4DD4CEC73E}"/>
                  </a:ext>
                </a:extLst>
              </p:cNvPr>
              <p:cNvSpPr/>
              <p:nvPr/>
            </p:nvSpPr>
            <p:spPr>
              <a:xfrm>
                <a:off x="5670289" y="2900158"/>
                <a:ext cx="3201439" cy="1109333"/>
              </a:xfrm>
              <a:prstGeom prst="parallelogram">
                <a:avLst>
                  <a:gd name="adj" fmla="val 50532"/>
                </a:avLst>
              </a:prstGeom>
              <a:gradFill flip="none" rotWithShape="1">
                <a:gsLst>
                  <a:gs pos="0">
                    <a:srgbClr val="0057B5"/>
                  </a:gs>
                  <a:gs pos="100000">
                    <a:srgbClr val="0079FE">
                      <a:alpha val="41000"/>
                    </a:srgbClr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28" name="直接连接符 27">
                <a:extLst>
                  <a:ext uri="{FF2B5EF4-FFF2-40B4-BE49-F238E27FC236}">
                    <a16:creationId xmlns:a16="http://schemas.microsoft.com/office/drawing/2014/main" id="{8A4D2293-A4D3-C433-9CEA-820517EC64C3}"/>
                  </a:ext>
                </a:extLst>
              </p:cNvPr>
              <p:cNvCxnSpPr/>
              <p:nvPr/>
            </p:nvCxnSpPr>
            <p:spPr>
              <a:xfrm>
                <a:off x="4040951" y="2413262"/>
                <a:ext cx="1961305" cy="0"/>
              </a:xfrm>
              <a:prstGeom prst="line">
                <a:avLst/>
              </a:prstGeom>
              <a:ln>
                <a:gradFill flip="none" rotWithShape="1">
                  <a:gsLst>
                    <a:gs pos="0">
                      <a:srgbClr val="0057B5"/>
                    </a:gs>
                    <a:gs pos="100000">
                      <a:srgbClr val="0079FE">
                        <a:alpha val="25000"/>
                      </a:srgbClr>
                    </a:gs>
                  </a:gsLst>
                  <a:lin ang="0" scaled="1"/>
                  <a:tileRect/>
                </a:gradFill>
                <a:headEnd type="oval" w="sm" len="sm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接连接符 28">
                <a:extLst>
                  <a:ext uri="{FF2B5EF4-FFF2-40B4-BE49-F238E27FC236}">
                    <a16:creationId xmlns:a16="http://schemas.microsoft.com/office/drawing/2014/main" id="{DB0B33E4-0760-FF43-E0C7-22F1B0A1185C}"/>
                  </a:ext>
                </a:extLst>
              </p:cNvPr>
              <p:cNvCxnSpPr/>
              <p:nvPr/>
            </p:nvCxnSpPr>
            <p:spPr>
              <a:xfrm>
                <a:off x="6096000" y="4160344"/>
                <a:ext cx="1961305" cy="0"/>
              </a:xfrm>
              <a:prstGeom prst="line">
                <a:avLst/>
              </a:prstGeom>
              <a:ln>
                <a:gradFill flip="none" rotWithShape="1">
                  <a:gsLst>
                    <a:gs pos="0">
                      <a:srgbClr val="0057B5"/>
                    </a:gs>
                    <a:gs pos="100000">
                      <a:srgbClr val="0079FE">
                        <a:alpha val="25000"/>
                      </a:srgbClr>
                    </a:gs>
                  </a:gsLst>
                  <a:lin ang="10800000" scaled="1"/>
                  <a:tileRect/>
                </a:gradFill>
                <a:headEnd w="sm" len="sm"/>
                <a:tailEnd type="oval" w="sm" len="sm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平行四边形 29">
                <a:extLst>
                  <a:ext uri="{FF2B5EF4-FFF2-40B4-BE49-F238E27FC236}">
                    <a16:creationId xmlns:a16="http://schemas.microsoft.com/office/drawing/2014/main" id="{DF5174D0-225E-20B1-CECD-5F9976C618CA}"/>
                  </a:ext>
                </a:extLst>
              </p:cNvPr>
              <p:cNvSpPr/>
              <p:nvPr/>
            </p:nvSpPr>
            <p:spPr>
              <a:xfrm>
                <a:off x="3283678" y="2707314"/>
                <a:ext cx="5437157" cy="1109333"/>
              </a:xfrm>
              <a:prstGeom prst="parallelogram">
                <a:avLst>
                  <a:gd name="adj" fmla="val 50532"/>
                </a:avLst>
              </a:prstGeom>
              <a:solidFill>
                <a:srgbClr val="FFFFFF"/>
              </a:solidFill>
              <a:ln>
                <a:solidFill>
                  <a:srgbClr val="0057B5"/>
                </a:solidFill>
              </a:ln>
              <a:effectLst>
                <a:outerShdw blurRad="50800" dist="38100" dir="5400000" algn="t" rotWithShape="0">
                  <a:srgbClr val="0057B5"/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5D250318-8D24-7868-3F3C-CEF121A65B56}"/>
                </a:ext>
              </a:extLst>
            </p:cNvPr>
            <p:cNvSpPr txBox="1"/>
            <p:nvPr/>
          </p:nvSpPr>
          <p:spPr>
            <a:xfrm>
              <a:off x="3789782" y="2874465"/>
              <a:ext cx="4513662" cy="606833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>
                <a:lnSpc>
                  <a:spcPts val="3840"/>
                </a:lnSpc>
              </a:pPr>
              <a:r>
                <a:rPr lang="zh-CN" altLang="en-US" sz="2800" b="1" spc="300" dirty="0">
                  <a:solidFill>
                    <a:srgbClr val="0057B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第</a:t>
              </a:r>
              <a:r>
                <a:rPr lang="en-US" altLang="zh-CN" sz="2800" b="1" spc="300" dirty="0">
                  <a:solidFill>
                    <a:srgbClr val="0057B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r>
                <a:rPr lang="zh-CN" altLang="en-US" sz="2800" b="1" spc="300" dirty="0">
                  <a:solidFill>
                    <a:srgbClr val="0057B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章  物理层</a:t>
              </a:r>
              <a:endParaRPr lang="en-US" altLang="zh-CN" sz="2800" b="1" spc="300" dirty="0">
                <a:solidFill>
                  <a:srgbClr val="0057B5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dist">
                <a:lnSpc>
                  <a:spcPct val="150000"/>
                </a:lnSpc>
              </a:pPr>
              <a:endParaRPr lang="en-US" altLang="zh-CN" sz="3200" b="1" dirty="0">
                <a:solidFill>
                  <a:srgbClr val="0057B5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dist">
                <a:lnSpc>
                  <a:spcPct val="150000"/>
                </a:lnSpc>
              </a:pPr>
              <a:endParaRPr lang="en-US" altLang="zh-CN" sz="3200" b="1" dirty="0">
                <a:solidFill>
                  <a:srgbClr val="0057B5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dist">
                <a:lnSpc>
                  <a:spcPct val="150000"/>
                </a:lnSpc>
              </a:pPr>
              <a:endParaRPr lang="en-US" sz="3200" b="1" dirty="0">
                <a:solidFill>
                  <a:srgbClr val="0057B5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308845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AF7BF4-26C6-011B-376C-7979ABDD8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 descr="文本&#10;&#10;AI 生成的内容可能不正确。">
            <a:extLst>
              <a:ext uri="{FF2B5EF4-FFF2-40B4-BE49-F238E27FC236}">
                <a16:creationId xmlns:a16="http://schemas.microsoft.com/office/drawing/2014/main" id="{32FA8BF0-EDCE-2AE7-5778-15A8F3C2F2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83050" y="1825625"/>
            <a:ext cx="882590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7772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B3DCC0-1C6E-F45F-516D-314A893A3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之前为了简洁省略了一些信噪比的部分</a:t>
            </a:r>
          </a:p>
        </p:txBody>
      </p:sp>
      <p:pic>
        <p:nvPicPr>
          <p:cNvPr id="5" name="内容占位符 4" descr="文本&#10;&#10;AI 生成的内容可能不正确。">
            <a:extLst>
              <a:ext uri="{FF2B5EF4-FFF2-40B4-BE49-F238E27FC236}">
                <a16:creationId xmlns:a16="http://schemas.microsoft.com/office/drawing/2014/main" id="{4C9A02A1-CFF0-2C38-FA7C-DC541AC09C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1764" y="1514725"/>
            <a:ext cx="5687219" cy="2972215"/>
          </a:xfrm>
          <a:prstGeom prst="rect">
            <a:avLst/>
          </a:prstGeom>
        </p:spPr>
      </p:pic>
      <p:pic>
        <p:nvPicPr>
          <p:cNvPr id="7" name="图片 6" descr="屏幕的截图&#10;&#10;AI 生成的内容可能不正确。">
            <a:extLst>
              <a:ext uri="{FF2B5EF4-FFF2-40B4-BE49-F238E27FC236}">
                <a16:creationId xmlns:a16="http://schemas.microsoft.com/office/drawing/2014/main" id="{E16B013A-35D7-13FD-EEE9-81EBA97841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764" y="4486940"/>
            <a:ext cx="5687219" cy="2156973"/>
          </a:xfrm>
          <a:prstGeom prst="rect">
            <a:avLst/>
          </a:prstGeom>
        </p:spPr>
      </p:pic>
      <p:pic>
        <p:nvPicPr>
          <p:cNvPr id="9" name="图片 8" descr="文本&#10;&#10;AI 生成的内容可能不正确。">
            <a:extLst>
              <a:ext uri="{FF2B5EF4-FFF2-40B4-BE49-F238E27FC236}">
                <a16:creationId xmlns:a16="http://schemas.microsoft.com/office/drawing/2014/main" id="{0A53FF0B-AB5C-2392-51CA-98097F1C24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8983" y="1514725"/>
            <a:ext cx="5880190" cy="5129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5733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7D6C84-B629-549F-2768-4121EFAE1B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20B08CB6-62DA-293D-BAD9-E24E200CB4C2}"/>
              </a:ext>
            </a:extLst>
          </p:cNvPr>
          <p:cNvGrpSpPr/>
          <p:nvPr/>
        </p:nvGrpSpPr>
        <p:grpSpPr>
          <a:xfrm>
            <a:off x="177800" y="0"/>
            <a:ext cx="1233805" cy="686435"/>
            <a:chOff x="423" y="0"/>
            <a:chExt cx="1943" cy="1081"/>
          </a:xfrm>
        </p:grpSpPr>
        <p:sp>
          <p:nvSpPr>
            <p:cNvPr id="10" name="等腰三角形 9">
              <a:extLst>
                <a:ext uri="{FF2B5EF4-FFF2-40B4-BE49-F238E27FC236}">
                  <a16:creationId xmlns:a16="http://schemas.microsoft.com/office/drawing/2014/main" id="{3E8C17B8-3FFF-5C74-A705-1DC9370F082C}"/>
                </a:ext>
              </a:extLst>
            </p:cNvPr>
            <p:cNvSpPr/>
            <p:nvPr/>
          </p:nvSpPr>
          <p:spPr>
            <a:xfrm rot="10800000">
              <a:off x="1053" y="0"/>
              <a:ext cx="1313" cy="919"/>
            </a:xfrm>
            <a:prstGeom prst="triangle">
              <a:avLst/>
            </a:prstGeom>
            <a:solidFill>
              <a:srgbClr val="2789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庞门正道标题体"/>
              </a:endParaRPr>
            </a:p>
          </p:txBody>
        </p:sp>
        <p:sp>
          <p:nvSpPr>
            <p:cNvPr id="12" name="等腰三角形 11">
              <a:extLst>
                <a:ext uri="{FF2B5EF4-FFF2-40B4-BE49-F238E27FC236}">
                  <a16:creationId xmlns:a16="http://schemas.microsoft.com/office/drawing/2014/main" id="{13800936-2767-957F-24C0-D34AFBC86F3A}"/>
                </a:ext>
              </a:extLst>
            </p:cNvPr>
            <p:cNvSpPr/>
            <p:nvPr/>
          </p:nvSpPr>
          <p:spPr>
            <a:xfrm rot="10800000">
              <a:off x="423" y="0"/>
              <a:ext cx="1494" cy="1081"/>
            </a:xfrm>
            <a:prstGeom prst="triangle">
              <a:avLst/>
            </a:prstGeom>
            <a:noFill/>
            <a:ln w="34925">
              <a:solidFill>
                <a:srgbClr val="2A69A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庞门正道标题体"/>
              </a:endParaRPr>
            </a:p>
          </p:txBody>
        </p:sp>
      </p:grpSp>
      <p:sp>
        <p:nvSpPr>
          <p:cNvPr id="40" name="文本框 39">
            <a:extLst>
              <a:ext uri="{FF2B5EF4-FFF2-40B4-BE49-F238E27FC236}">
                <a16:creationId xmlns:a16="http://schemas.microsoft.com/office/drawing/2014/main" id="{78062031-C6EF-FE81-157C-D461E5890A0D}"/>
              </a:ext>
            </a:extLst>
          </p:cNvPr>
          <p:cNvSpPr txBox="1"/>
          <p:nvPr/>
        </p:nvSpPr>
        <p:spPr>
          <a:xfrm>
            <a:off x="1474168" y="230395"/>
            <a:ext cx="1048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考点</a:t>
            </a:r>
            <a:r>
              <a:rPr lang="en-US" altLang="zh-CN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2  </a:t>
            </a:r>
            <a:r>
              <a:rPr lang="zh-CN" altLang="en-US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奈奎斯特定理与香农定理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4" name="墨迹 13">
                <a:extLst>
                  <a:ext uri="{FF2B5EF4-FFF2-40B4-BE49-F238E27FC236}">
                    <a16:creationId xmlns:a16="http://schemas.microsoft.com/office/drawing/2014/main" id="{6CFDB0D7-E83F-4694-375C-6985EAB4FA88}"/>
                  </a:ext>
                </a:extLst>
              </p14:cNvPr>
              <p14:cNvContentPartPr/>
              <p14:nvPr/>
            </p14:nvContentPartPr>
            <p14:xfrm>
              <a:off x="8577705" y="1508045"/>
              <a:ext cx="360" cy="360"/>
            </p14:xfrm>
          </p:contentPart>
        </mc:Choice>
        <mc:Fallback xmlns="">
          <p:pic>
            <p:nvPicPr>
              <p:cNvPr id="14" name="墨迹 13">
                <a:extLst>
                  <a:ext uri="{FF2B5EF4-FFF2-40B4-BE49-F238E27FC236}">
                    <a16:creationId xmlns:a16="http://schemas.microsoft.com/office/drawing/2014/main" id="{45D9B15F-B366-3AEB-7E7C-5BAC47A26AE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568345" y="1498685"/>
                <a:ext cx="19080" cy="19080"/>
              </a:xfrm>
              <a:prstGeom prst="rect">
                <a:avLst/>
              </a:prstGeom>
            </p:spPr>
          </p:pic>
        </mc:Fallback>
      </mc:AlternateContent>
      <p:sp>
        <p:nvSpPr>
          <p:cNvPr id="3" name="文本框 2">
            <a:extLst>
              <a:ext uri="{FF2B5EF4-FFF2-40B4-BE49-F238E27FC236}">
                <a16:creationId xmlns:a16="http://schemas.microsoft.com/office/drawing/2014/main" id="{290EDDC5-45D7-111C-5855-CFE9C36738C1}"/>
              </a:ext>
            </a:extLst>
          </p:cNvPr>
          <p:cNvSpPr txBox="1"/>
          <p:nvPr/>
        </p:nvSpPr>
        <p:spPr>
          <a:xfrm>
            <a:off x="568226" y="994730"/>
            <a:ext cx="755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2016</a:t>
            </a:r>
            <a:endParaRPr lang="zh-CN" altLang="en-US" dirty="0">
              <a:solidFill>
                <a:schemeClr val="accent5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 descr="文本&#10;&#10;AI 生成的内容可能不正确。">
            <a:extLst>
              <a:ext uri="{FF2B5EF4-FFF2-40B4-BE49-F238E27FC236}">
                <a16:creationId xmlns:a16="http://schemas.microsoft.com/office/drawing/2014/main" id="{6A196822-CB83-8C93-1212-B76723BDC86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23476" y="994730"/>
            <a:ext cx="9354856" cy="143847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3FA3F0C0-4D7E-14B8-4CC0-E32FD6CCB591}"/>
                  </a:ext>
                </a:extLst>
              </p:cNvPr>
              <p:cNvSpPr txBox="1"/>
              <p:nvPr/>
            </p:nvSpPr>
            <p:spPr>
              <a:xfrm>
                <a:off x="378690" y="2714317"/>
                <a:ext cx="6096000" cy="7146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mtClean="0"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 </m:t>
                      </m:r>
                      <m:func>
                        <m:func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sub>
                          </m:sSub>
                        </m:fName>
                        <m:e>
                          <m:d>
                            <m:d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num>
                                <m:den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den>
                              </m:f>
                            </m:e>
                          </m:d>
                        </m:e>
                      </m:func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=30 </m:t>
                      </m:r>
                      <m:r>
                        <m:rPr>
                          <m:sty m:val="p"/>
                        </m:rPr>
                        <a:rPr lang="zh-CN" altLang="en-US" b="0" i="1">
                          <a:latin typeface="Cambria Math" panose="02040503050406030204" pitchFamily="18" charset="0"/>
                        </a:rPr>
                        <m:t>dB</m:t>
                      </m:r>
                      <m:r>
                        <a:rPr lang="zh-CN" altLang="en-US" b="0" i="0">
                          <a:latin typeface="Cambria Math" panose="02040503050406030204" pitchFamily="18" charset="0"/>
                        </a:rPr>
                        <m:t> ⟹ </m:t>
                      </m:r>
                      <m:f>
                        <m:fPr>
                          <m:ctrlPr>
                            <a:rPr lang="zh-CN" altLang="en-US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b="0" i="1">
                              <a:latin typeface="Cambria Math" panose="02040503050406030204" pitchFamily="18" charset="0"/>
                            </a:rPr>
                            <m:t>𝑆</m:t>
                          </m:r>
                        </m:num>
                        <m:den>
                          <m:r>
                            <a:rPr lang="zh-CN" altLang="en-US" b="0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r>
                        <a:rPr lang="zh-CN" altLang="en-US" b="0" i="0">
                          <a:latin typeface="Cambria Math" panose="02040503050406030204" pitchFamily="18" charset="0"/>
                        </a:rPr>
                        <m:t>=1000</m:t>
                      </m:r>
                    </m:oMath>
                  </m:oMathPara>
                </a14:m>
                <a:endParaRPr lang="en-US" altLang="zh-CN" b="0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3FA3F0C0-4D7E-14B8-4CC0-E32FD6CCB5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690" y="2714317"/>
                <a:ext cx="6096000" cy="71468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AFCF8F83-5CF9-C5E4-3BC2-E8A8E93E0868}"/>
                  </a:ext>
                </a:extLst>
              </p:cNvPr>
              <p:cNvSpPr txBox="1"/>
              <p:nvPr/>
            </p:nvSpPr>
            <p:spPr>
              <a:xfrm>
                <a:off x="945851" y="4373248"/>
                <a:ext cx="6096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b="0" smtClean="0">
                          <a:latin typeface="Cambria Math" panose="02040503050406030204" pitchFamily="18" charset="0"/>
                        </a:rPr>
                        <m:t>实际速率</m:t>
                      </m:r>
                      <m:r>
                        <a:rPr lang="zh-CN" altLang="en-US" b="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b="0" i="1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zh-CN" altLang="en-US" b="0" i="0">
                          <a:latin typeface="Cambria Math" panose="02040503050406030204" pitchFamily="18" charset="0"/>
                        </a:rPr>
                        <m:t>×50%=80 </m:t>
                      </m:r>
                      <m:r>
                        <m:rPr>
                          <m:sty m:val="p"/>
                        </m:rPr>
                        <a:rPr lang="zh-CN" altLang="en-US" b="0" i="1">
                          <a:latin typeface="Cambria Math" panose="02040503050406030204" pitchFamily="18" charset="0"/>
                        </a:rPr>
                        <m:t>kbps</m:t>
                      </m:r>
                      <m:r>
                        <a:rPr lang="zh-CN" altLang="en-US" b="0" i="0">
                          <a:latin typeface="Cambria Math" panose="02040503050406030204" pitchFamily="18" charset="0"/>
                        </a:rPr>
                        <m:t>×0.5=40 </m:t>
                      </m:r>
                      <m:r>
                        <m:rPr>
                          <m:sty m:val="p"/>
                        </m:rPr>
                        <a:rPr lang="zh-CN" altLang="en-US" b="0" i="1">
                          <a:latin typeface="Cambria Math" panose="02040503050406030204" pitchFamily="18" charset="0"/>
                        </a:rPr>
                        <m:t>kbps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AFCF8F83-5CF9-C5E4-3BC2-E8A8E93E08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851" y="4373248"/>
                <a:ext cx="6096000" cy="369332"/>
              </a:xfrm>
              <a:prstGeom prst="rect">
                <a:avLst/>
              </a:prstGeom>
              <a:blipFill>
                <a:blip r:embed="rId10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CB38BCC8-3CB4-596C-689F-5B48FD7DB3C7}"/>
                  </a:ext>
                </a:extLst>
              </p:cNvPr>
              <p:cNvSpPr txBox="1"/>
              <p:nvPr/>
            </p:nvSpPr>
            <p:spPr>
              <a:xfrm>
                <a:off x="1474168" y="3562120"/>
                <a:ext cx="6096000" cy="7146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zh-CN" altLang="en-US" i="0">
                              <a:latin typeface="Cambria Math" panose="02040503050406030204" pitchFamily="18" charset="0"/>
                            </a:rPr>
                            <m:t>log</m:t>
                          </m:r>
                        </m:e>
                        <m: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1+</m:t>
                          </m:r>
                          <m:f>
                            <m:f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num>
                            <m:den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</m:e>
                      </m:d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=8 </m:t>
                      </m:r>
                      <m:r>
                        <m:rPr>
                          <m:sty m:val="p"/>
                        </m:rPr>
                        <a:rPr lang="zh-CN" altLang="en-US" b="0" i="1">
                          <a:latin typeface="Cambria Math" panose="02040503050406030204" pitchFamily="18" charset="0"/>
                        </a:rPr>
                        <m:t>kHz</m:t>
                      </m:r>
                      <m:r>
                        <a:rPr lang="zh-CN" altLang="en-US" b="0" i="0"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zh-CN" altLang="en-US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zh-CN" altLang="en-US" b="0" i="0">
                              <a:latin typeface="Cambria Math" panose="02040503050406030204" pitchFamily="18" charset="0"/>
                            </a:rPr>
                            <m:t>log</m:t>
                          </m:r>
                        </m:e>
                        <m:sub>
                          <m:r>
                            <a:rPr lang="zh-CN" altLang="en-US" b="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zh-CN" altLang="en-US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b="0" i="0">
                              <a:latin typeface="Cambria Math" panose="02040503050406030204" pitchFamily="18" charset="0"/>
                            </a:rPr>
                            <m:t>1+1000</m:t>
                          </m:r>
                        </m:e>
                      </m:d>
                      <m:r>
                        <a:rPr lang="zh-CN" altLang="en-US" b="0" i="0">
                          <a:latin typeface="Cambria Math" panose="02040503050406030204" pitchFamily="18" charset="0"/>
                        </a:rPr>
                        <m:t>≈80 </m:t>
                      </m:r>
                      <m:r>
                        <m:rPr>
                          <m:sty m:val="p"/>
                        </m:rPr>
                        <a:rPr lang="zh-CN" altLang="en-US" b="0" i="1">
                          <a:latin typeface="Cambria Math" panose="02040503050406030204" pitchFamily="18" charset="0"/>
                        </a:rPr>
                        <m:t>kbps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CB38BCC8-3CB4-596C-689F-5B48FD7DB3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4168" y="3562120"/>
                <a:ext cx="6096000" cy="71468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165110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C6D5D4-CEA8-644F-C292-3D09C6237A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DC46EF74-CD70-5B11-54CB-507BA206A07E}"/>
              </a:ext>
            </a:extLst>
          </p:cNvPr>
          <p:cNvGrpSpPr/>
          <p:nvPr/>
        </p:nvGrpSpPr>
        <p:grpSpPr>
          <a:xfrm>
            <a:off x="177800" y="0"/>
            <a:ext cx="1233805" cy="686435"/>
            <a:chOff x="423" y="0"/>
            <a:chExt cx="1943" cy="1081"/>
          </a:xfrm>
        </p:grpSpPr>
        <p:sp>
          <p:nvSpPr>
            <p:cNvPr id="10" name="等腰三角形 9">
              <a:extLst>
                <a:ext uri="{FF2B5EF4-FFF2-40B4-BE49-F238E27FC236}">
                  <a16:creationId xmlns:a16="http://schemas.microsoft.com/office/drawing/2014/main" id="{9CF8CAC1-6F3A-4A50-48F1-0AEF52CA5C32}"/>
                </a:ext>
              </a:extLst>
            </p:cNvPr>
            <p:cNvSpPr/>
            <p:nvPr/>
          </p:nvSpPr>
          <p:spPr>
            <a:xfrm rot="10800000">
              <a:off x="1053" y="0"/>
              <a:ext cx="1313" cy="919"/>
            </a:xfrm>
            <a:prstGeom prst="triangle">
              <a:avLst/>
            </a:prstGeom>
            <a:solidFill>
              <a:srgbClr val="2789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庞门正道标题体"/>
              </a:endParaRPr>
            </a:p>
          </p:txBody>
        </p:sp>
        <p:sp>
          <p:nvSpPr>
            <p:cNvPr id="12" name="等腰三角形 11">
              <a:extLst>
                <a:ext uri="{FF2B5EF4-FFF2-40B4-BE49-F238E27FC236}">
                  <a16:creationId xmlns:a16="http://schemas.microsoft.com/office/drawing/2014/main" id="{45974DF9-4C98-C04B-700D-C5A6CD8E2C58}"/>
                </a:ext>
              </a:extLst>
            </p:cNvPr>
            <p:cNvSpPr/>
            <p:nvPr/>
          </p:nvSpPr>
          <p:spPr>
            <a:xfrm rot="10800000">
              <a:off x="423" y="0"/>
              <a:ext cx="1494" cy="1081"/>
            </a:xfrm>
            <a:prstGeom prst="triangle">
              <a:avLst/>
            </a:prstGeom>
            <a:noFill/>
            <a:ln w="34925">
              <a:solidFill>
                <a:srgbClr val="2A69A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庞门正道标题体"/>
              </a:endParaRPr>
            </a:p>
          </p:txBody>
        </p:sp>
      </p:grpSp>
      <p:sp>
        <p:nvSpPr>
          <p:cNvPr id="40" name="文本框 39">
            <a:extLst>
              <a:ext uri="{FF2B5EF4-FFF2-40B4-BE49-F238E27FC236}">
                <a16:creationId xmlns:a16="http://schemas.microsoft.com/office/drawing/2014/main" id="{40BF07CD-EDB7-A312-25F4-4CD413EC34B9}"/>
              </a:ext>
            </a:extLst>
          </p:cNvPr>
          <p:cNvSpPr txBox="1"/>
          <p:nvPr/>
        </p:nvSpPr>
        <p:spPr>
          <a:xfrm>
            <a:off x="1474168" y="230395"/>
            <a:ext cx="1048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考点</a:t>
            </a:r>
            <a:r>
              <a:rPr lang="en-US" altLang="zh-CN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2  </a:t>
            </a:r>
            <a:r>
              <a:rPr lang="zh-CN" altLang="en-US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奈奎斯特定理与香农定理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56F7D2F9-9464-B24D-12C9-B8413B1357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2871" y="1041888"/>
            <a:ext cx="8296344" cy="93778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4" name="墨迹 13">
                <a:extLst>
                  <a:ext uri="{FF2B5EF4-FFF2-40B4-BE49-F238E27FC236}">
                    <a16:creationId xmlns:a16="http://schemas.microsoft.com/office/drawing/2014/main" id="{C0A00FBF-B0DA-639F-A4DD-7466DC0D0EE7}"/>
                  </a:ext>
                </a:extLst>
              </p14:cNvPr>
              <p14:cNvContentPartPr/>
              <p14:nvPr/>
            </p14:nvContentPartPr>
            <p14:xfrm>
              <a:off x="8577705" y="1508045"/>
              <a:ext cx="360" cy="360"/>
            </p14:xfrm>
          </p:contentPart>
        </mc:Choice>
        <mc:Fallback xmlns="">
          <p:pic>
            <p:nvPicPr>
              <p:cNvPr id="14" name="墨迹 13">
                <a:extLst>
                  <a:ext uri="{FF2B5EF4-FFF2-40B4-BE49-F238E27FC236}">
                    <a16:creationId xmlns:a16="http://schemas.microsoft.com/office/drawing/2014/main" id="{C0A00FBF-B0DA-639F-A4DD-7466DC0D0EE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568345" y="1498685"/>
                <a:ext cx="19080" cy="19080"/>
              </a:xfrm>
              <a:prstGeom prst="rect">
                <a:avLst/>
              </a:prstGeom>
            </p:spPr>
          </p:pic>
        </mc:Fallback>
      </mc:AlternateContent>
      <p:sp>
        <p:nvSpPr>
          <p:cNvPr id="3" name="文本框 2">
            <a:extLst>
              <a:ext uri="{FF2B5EF4-FFF2-40B4-BE49-F238E27FC236}">
                <a16:creationId xmlns:a16="http://schemas.microsoft.com/office/drawing/2014/main" id="{F39A8B93-7343-C771-B89D-CCBEBFBE61B2}"/>
              </a:ext>
            </a:extLst>
          </p:cNvPr>
          <p:cNvSpPr txBox="1"/>
          <p:nvPr/>
        </p:nvSpPr>
        <p:spPr>
          <a:xfrm>
            <a:off x="568226" y="994730"/>
            <a:ext cx="755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2016</a:t>
            </a:r>
            <a:endParaRPr lang="zh-CN" altLang="en-US" dirty="0">
              <a:solidFill>
                <a:schemeClr val="accent5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1DD7A9BA-48D8-862D-AC68-400A7003ADE2}"/>
                  </a:ext>
                </a:extLst>
              </p:cNvPr>
              <p:cNvSpPr txBox="1"/>
              <p:nvPr/>
            </p:nvSpPr>
            <p:spPr>
              <a:xfrm>
                <a:off x="1411605" y="2329498"/>
                <a:ext cx="6096000" cy="7146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 </m:t>
                      </m:r>
                      <m:func>
                        <m:func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func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≥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 </m:t>
                      </m:r>
                      <m:func>
                        <m:func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d>
                            <m:d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f>
                                <m:f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num>
                                <m:den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1DD7A9BA-48D8-862D-AC68-400A7003AD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1605" y="2329498"/>
                <a:ext cx="6096000" cy="71468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39B3828C-3D0F-D6AC-9D54-287CE7A49754}"/>
                  </a:ext>
                </a:extLst>
              </p:cNvPr>
              <p:cNvSpPr txBox="1"/>
              <p:nvPr/>
            </p:nvSpPr>
            <p:spPr>
              <a:xfrm>
                <a:off x="986022" y="3356271"/>
                <a:ext cx="6096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dirty="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zh-CN" altLang="en-US" i="0" dirty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zh-CN" alt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zh-CN" altLang="en-US" i="0" dirty="0">
                              <a:latin typeface="Cambria Math" panose="02040503050406030204" pitchFamily="18" charset="0"/>
                            </a:rPr>
                            <m:t>log</m:t>
                          </m:r>
                        </m:e>
                        <m:sub>
                          <m:r>
                            <a:rPr lang="zh-CN" altLang="en-US" i="0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zh-CN" altLang="en-US" i="0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zh-CN" altLang="en-US" i="1" dirty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zh-CN" altLang="en-US" i="0" dirty="0">
                          <a:latin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lang="zh-CN" alt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zh-CN" altLang="en-US" i="0" dirty="0">
                              <a:latin typeface="Cambria Math" panose="02040503050406030204" pitchFamily="18" charset="0"/>
                            </a:rPr>
                            <m:t>log</m:t>
                          </m:r>
                        </m:e>
                        <m:sub>
                          <m:r>
                            <a:rPr lang="zh-CN" altLang="en-US" i="0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zh-CN" alt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i="0" dirty="0">
                              <a:latin typeface="Cambria Math" panose="02040503050406030204" pitchFamily="18" charset="0"/>
                            </a:rPr>
                            <m:t>1001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39B3828C-3D0F-D6AC-9D54-287CE7A497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022" y="3356271"/>
                <a:ext cx="6096000" cy="369332"/>
              </a:xfrm>
              <a:prstGeom prst="rect">
                <a:avLst/>
              </a:prstGeom>
              <a:blipFill>
                <a:blip r:embed="rId7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文本框 12">
            <a:extLst>
              <a:ext uri="{FF2B5EF4-FFF2-40B4-BE49-F238E27FC236}">
                <a16:creationId xmlns:a16="http://schemas.microsoft.com/office/drawing/2014/main" id="{5F72662B-1E3A-8CAC-06D4-A6DB71B6349F}"/>
              </a:ext>
            </a:extLst>
          </p:cNvPr>
          <p:cNvSpPr txBox="1"/>
          <p:nvPr/>
        </p:nvSpPr>
        <p:spPr>
          <a:xfrm>
            <a:off x="2216727" y="2986939"/>
            <a:ext cx="3148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30dB</a:t>
            </a:r>
            <a:r>
              <a:rPr lang="zh-CN" altLang="en-US" dirty="0"/>
              <a:t> 说明 </a:t>
            </a:r>
            <a:r>
              <a:rPr lang="en-US" altLang="zh-CN" dirty="0"/>
              <a:t>S/N = 1000 , </a:t>
            </a:r>
            <a:r>
              <a:rPr lang="zh-CN" altLang="en-US" dirty="0"/>
              <a:t>代入</a:t>
            </a:r>
            <a:endParaRPr lang="en-US" altLang="zh-CN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E706BB87-BA9B-4CD1-E29D-8E0D5D6FD998}"/>
              </a:ext>
            </a:extLst>
          </p:cNvPr>
          <p:cNvSpPr txBox="1"/>
          <p:nvPr/>
        </p:nvSpPr>
        <p:spPr>
          <a:xfrm>
            <a:off x="2216726" y="3787213"/>
            <a:ext cx="26035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最后解得 </a:t>
            </a:r>
            <a:r>
              <a:rPr lang="en-US" altLang="zh-CN" dirty="0"/>
              <a:t>V </a:t>
            </a:r>
            <a:r>
              <a:rPr lang="zh-CN" altLang="en-US" dirty="0"/>
              <a:t>大于等于 </a:t>
            </a:r>
            <a:r>
              <a:rPr lang="en-US" altLang="zh-CN" dirty="0"/>
              <a:t>32</a:t>
            </a:r>
          </a:p>
        </p:txBody>
      </p:sp>
    </p:spTree>
    <p:extLst>
      <p:ext uri="{BB962C8B-B14F-4D97-AF65-F5344CB8AC3E}">
        <p14:creationId xmlns:p14="http://schemas.microsoft.com/office/powerpoint/2010/main" val="38846230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29C5DD-93D5-D0B6-016F-9893A3105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编码</a:t>
            </a:r>
          </a:p>
        </p:txBody>
      </p:sp>
      <p:pic>
        <p:nvPicPr>
          <p:cNvPr id="5" name="内容占位符 4" descr="电脑萤幕画面&#10;&#10;AI 生成的内容可能不正确。">
            <a:extLst>
              <a:ext uri="{FF2B5EF4-FFF2-40B4-BE49-F238E27FC236}">
                <a16:creationId xmlns:a16="http://schemas.microsoft.com/office/drawing/2014/main" id="{5DC76595-6ABE-640E-625E-60EB51E21A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52099" y="1843580"/>
            <a:ext cx="7887801" cy="4315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8962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32C129-57BB-64FA-35E4-D4C07FC26C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409E734-8EC9-2893-EE09-A0D66A2E7E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编码</a:t>
            </a:r>
          </a:p>
        </p:txBody>
      </p:sp>
      <p:pic>
        <p:nvPicPr>
          <p:cNvPr id="8" name="内容占位符 7" descr="文本&#10;&#10;AI 生成的内容可能不正确。">
            <a:extLst>
              <a:ext uri="{FF2B5EF4-FFF2-40B4-BE49-F238E27FC236}">
                <a16:creationId xmlns:a16="http://schemas.microsoft.com/office/drawing/2014/main" id="{67549A65-4BA4-4733-1CA7-84D28975E2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22035" y="1825625"/>
            <a:ext cx="734792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0863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132ACC-9059-4769-BE35-90404DB6B7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B38187-9F4C-D4FF-1B91-C04B28AFC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编码</a:t>
            </a:r>
          </a:p>
        </p:txBody>
      </p:sp>
      <p:pic>
        <p:nvPicPr>
          <p:cNvPr id="6" name="内容占位符 5" descr="屏幕上有字&#10;&#10;AI 生成的内容可能不正确。">
            <a:extLst>
              <a:ext uri="{FF2B5EF4-FFF2-40B4-BE49-F238E27FC236}">
                <a16:creationId xmlns:a16="http://schemas.microsoft.com/office/drawing/2014/main" id="{94606411-45F8-0449-584E-FC7B952CEE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95423" y="1825625"/>
            <a:ext cx="800115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2103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187527-6FD4-982F-1514-928F7FFF7A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4839061-B0CE-4A6B-3EDA-4400EEA688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RZ</a:t>
            </a:r>
          </a:p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NRZ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不归零编码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NRZI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反向不归零编码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曼彻斯特编码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下降是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上升是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</a:p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差分曼彻斯特差分曼彻斯特码：在每个时钟周期的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起始处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（虚线处）有跳变表示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；无跳变则表示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。或者说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遇到 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0 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的时候，在起始处发生跳变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30288624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7B5363-1D8B-5D36-EAFA-B8A6B3D7EE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08AF032F-E4DA-F1C0-8828-CB9EFA5BF0B1}"/>
              </a:ext>
            </a:extLst>
          </p:cNvPr>
          <p:cNvGrpSpPr/>
          <p:nvPr/>
        </p:nvGrpSpPr>
        <p:grpSpPr>
          <a:xfrm>
            <a:off x="177800" y="0"/>
            <a:ext cx="1233805" cy="686435"/>
            <a:chOff x="423" y="0"/>
            <a:chExt cx="1943" cy="1081"/>
          </a:xfrm>
        </p:grpSpPr>
        <p:sp>
          <p:nvSpPr>
            <p:cNvPr id="10" name="等腰三角形 9">
              <a:extLst>
                <a:ext uri="{FF2B5EF4-FFF2-40B4-BE49-F238E27FC236}">
                  <a16:creationId xmlns:a16="http://schemas.microsoft.com/office/drawing/2014/main" id="{5A0DD349-EF70-8BA7-A8E6-5A3D9B80C886}"/>
                </a:ext>
              </a:extLst>
            </p:cNvPr>
            <p:cNvSpPr/>
            <p:nvPr/>
          </p:nvSpPr>
          <p:spPr>
            <a:xfrm rot="10800000">
              <a:off x="1053" y="0"/>
              <a:ext cx="1313" cy="919"/>
            </a:xfrm>
            <a:prstGeom prst="triangle">
              <a:avLst/>
            </a:prstGeom>
            <a:solidFill>
              <a:srgbClr val="2789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庞门正道标题体"/>
              </a:endParaRPr>
            </a:p>
          </p:txBody>
        </p:sp>
        <p:sp>
          <p:nvSpPr>
            <p:cNvPr id="12" name="等腰三角形 11">
              <a:extLst>
                <a:ext uri="{FF2B5EF4-FFF2-40B4-BE49-F238E27FC236}">
                  <a16:creationId xmlns:a16="http://schemas.microsoft.com/office/drawing/2014/main" id="{9E1FEE95-0373-5815-FDFC-008E7BB3E1D5}"/>
                </a:ext>
              </a:extLst>
            </p:cNvPr>
            <p:cNvSpPr/>
            <p:nvPr/>
          </p:nvSpPr>
          <p:spPr>
            <a:xfrm rot="10800000">
              <a:off x="423" y="0"/>
              <a:ext cx="1494" cy="1081"/>
            </a:xfrm>
            <a:prstGeom prst="triangle">
              <a:avLst/>
            </a:prstGeom>
            <a:noFill/>
            <a:ln w="34925">
              <a:solidFill>
                <a:srgbClr val="2A69A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庞门正道标题体"/>
              </a:endParaRPr>
            </a:p>
          </p:txBody>
        </p:sp>
      </p:grpSp>
      <p:sp>
        <p:nvSpPr>
          <p:cNvPr id="40" name="文本框 39">
            <a:extLst>
              <a:ext uri="{FF2B5EF4-FFF2-40B4-BE49-F238E27FC236}">
                <a16:creationId xmlns:a16="http://schemas.microsoft.com/office/drawing/2014/main" id="{407E373C-C94D-C1E2-35FF-5B252EC22353}"/>
              </a:ext>
            </a:extLst>
          </p:cNvPr>
          <p:cNvSpPr txBox="1"/>
          <p:nvPr/>
        </p:nvSpPr>
        <p:spPr>
          <a:xfrm>
            <a:off x="1474168" y="230395"/>
            <a:ext cx="1048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考点</a:t>
            </a:r>
            <a:r>
              <a:rPr lang="en-US" altLang="zh-CN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3  </a:t>
            </a:r>
            <a:r>
              <a:rPr lang="zh-CN" altLang="en-US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编码与调制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B9E3122-F1A3-B04B-8095-C093D91296FD}"/>
              </a:ext>
            </a:extLst>
          </p:cNvPr>
          <p:cNvSpPr txBox="1"/>
          <p:nvPr/>
        </p:nvSpPr>
        <p:spPr>
          <a:xfrm>
            <a:off x="568226" y="994730"/>
            <a:ext cx="755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2013</a:t>
            </a:r>
            <a:endParaRPr lang="zh-CN" altLang="en-US" dirty="0">
              <a:solidFill>
                <a:schemeClr val="accent5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F48FCA2-7A98-57C1-1CA0-A2E441B699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2414" y="994730"/>
            <a:ext cx="7293454" cy="180810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336681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68C350-3E32-1891-3D90-04B578AF70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6E8097DC-9FF0-2ECC-28DB-49A3DDD7CAA5}"/>
              </a:ext>
            </a:extLst>
          </p:cNvPr>
          <p:cNvGrpSpPr/>
          <p:nvPr/>
        </p:nvGrpSpPr>
        <p:grpSpPr>
          <a:xfrm>
            <a:off x="177800" y="0"/>
            <a:ext cx="1233805" cy="686435"/>
            <a:chOff x="423" y="0"/>
            <a:chExt cx="1943" cy="1081"/>
          </a:xfrm>
        </p:grpSpPr>
        <p:sp>
          <p:nvSpPr>
            <p:cNvPr id="10" name="等腰三角形 9">
              <a:extLst>
                <a:ext uri="{FF2B5EF4-FFF2-40B4-BE49-F238E27FC236}">
                  <a16:creationId xmlns:a16="http://schemas.microsoft.com/office/drawing/2014/main" id="{76040410-BECB-2A4C-9802-9C5998F76D94}"/>
                </a:ext>
              </a:extLst>
            </p:cNvPr>
            <p:cNvSpPr/>
            <p:nvPr/>
          </p:nvSpPr>
          <p:spPr>
            <a:xfrm rot="10800000">
              <a:off x="1053" y="0"/>
              <a:ext cx="1313" cy="919"/>
            </a:xfrm>
            <a:prstGeom prst="triangle">
              <a:avLst/>
            </a:prstGeom>
            <a:solidFill>
              <a:srgbClr val="2789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庞门正道标题体"/>
              </a:endParaRPr>
            </a:p>
          </p:txBody>
        </p:sp>
        <p:sp>
          <p:nvSpPr>
            <p:cNvPr id="12" name="等腰三角形 11">
              <a:extLst>
                <a:ext uri="{FF2B5EF4-FFF2-40B4-BE49-F238E27FC236}">
                  <a16:creationId xmlns:a16="http://schemas.microsoft.com/office/drawing/2014/main" id="{41827B1B-5A96-AFF4-01E6-276EA7066C24}"/>
                </a:ext>
              </a:extLst>
            </p:cNvPr>
            <p:cNvSpPr/>
            <p:nvPr/>
          </p:nvSpPr>
          <p:spPr>
            <a:xfrm rot="10800000">
              <a:off x="423" y="0"/>
              <a:ext cx="1494" cy="1081"/>
            </a:xfrm>
            <a:prstGeom prst="triangle">
              <a:avLst/>
            </a:prstGeom>
            <a:noFill/>
            <a:ln w="34925">
              <a:solidFill>
                <a:srgbClr val="2A69A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庞门正道标题体"/>
              </a:endParaRPr>
            </a:p>
          </p:txBody>
        </p:sp>
      </p:grpSp>
      <p:sp>
        <p:nvSpPr>
          <p:cNvPr id="40" name="文本框 39">
            <a:extLst>
              <a:ext uri="{FF2B5EF4-FFF2-40B4-BE49-F238E27FC236}">
                <a16:creationId xmlns:a16="http://schemas.microsoft.com/office/drawing/2014/main" id="{AFFC1B02-0D88-BD24-47FF-9A1F6B24CA3F}"/>
              </a:ext>
            </a:extLst>
          </p:cNvPr>
          <p:cNvSpPr txBox="1"/>
          <p:nvPr/>
        </p:nvSpPr>
        <p:spPr>
          <a:xfrm>
            <a:off x="1474168" y="230395"/>
            <a:ext cx="1048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考点</a:t>
            </a:r>
            <a:r>
              <a:rPr lang="en-US" altLang="zh-CN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3  </a:t>
            </a:r>
            <a:r>
              <a:rPr lang="zh-CN" altLang="en-US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编码与调制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078BA6A-AD2D-7AD7-825E-CCCA009B8B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4168" y="1061789"/>
            <a:ext cx="7924952" cy="2839112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CB6F607F-86F4-6F5D-125B-CBE6D00CFFF4}"/>
              </a:ext>
            </a:extLst>
          </p:cNvPr>
          <p:cNvSpPr txBox="1"/>
          <p:nvPr/>
        </p:nvSpPr>
        <p:spPr>
          <a:xfrm>
            <a:off x="568226" y="994730"/>
            <a:ext cx="755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2015</a:t>
            </a:r>
            <a:endParaRPr lang="zh-CN" altLang="en-US" dirty="0">
              <a:solidFill>
                <a:schemeClr val="accent5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283084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18C79EC-A3B9-B5C4-09FF-A7DF229B4C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04C5DD6-3F9F-715B-5528-509BEE347B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 lnSpcReduction="10000"/>
          </a:bodyPr>
          <a:lstStyle/>
          <a:p>
            <a:r>
              <a:rPr lang="en-US" altLang="zh-CN" dirty="0"/>
              <a:t> </a:t>
            </a:r>
            <a:r>
              <a:rPr lang="zh-CN" altLang="en-US" dirty="0"/>
              <a:t>码元：数字通信中承载信息的基本波形或符号单位。</a:t>
            </a:r>
            <a:endParaRPr lang="en-US" altLang="zh-CN" dirty="0"/>
          </a:p>
          <a:p>
            <a:r>
              <a:rPr lang="zh-CN" altLang="en-US" dirty="0"/>
              <a:t>波特：每秒传输的码元个数，表示信号调制的速率。</a:t>
            </a:r>
          </a:p>
          <a:p>
            <a:r>
              <a:rPr lang="en-US" altLang="zh-CN" dirty="0"/>
              <a:t> </a:t>
            </a:r>
            <a:r>
              <a:rPr lang="zh-CN" altLang="en-US" dirty="0"/>
              <a:t>速率：数据传输的快慢，常用比特率（每秒传输的比特数）表示。</a:t>
            </a:r>
          </a:p>
          <a:p>
            <a:r>
              <a:rPr lang="en-US" altLang="zh-CN" dirty="0"/>
              <a:t> </a:t>
            </a:r>
            <a:r>
              <a:rPr lang="zh-CN" altLang="en-US" dirty="0"/>
              <a:t>信源：产生和发送信息的源头或设备。</a:t>
            </a:r>
            <a:endParaRPr lang="en-US" altLang="zh-CN" dirty="0"/>
          </a:p>
          <a:p>
            <a:r>
              <a:rPr lang="zh-CN" altLang="en-US" dirty="0"/>
              <a:t>信宿：接收和使用信息的终点或设备。</a:t>
            </a:r>
            <a:endParaRPr lang="en-US" altLang="zh-CN" dirty="0"/>
          </a:p>
          <a:p>
            <a:r>
              <a:rPr lang="zh-CN" altLang="en-US" dirty="0"/>
              <a:t>信道：信号在通信系统中从发送端传输到接收端所经过的媒介或路径。</a:t>
            </a:r>
            <a:endParaRPr lang="en-US" altLang="zh-CN" dirty="0"/>
          </a:p>
          <a:p>
            <a:r>
              <a:rPr lang="zh-CN" altLang="en-US" dirty="0"/>
              <a:t>信号：携带信息的物理量或波形（如电信号、光信号等），用于在通信系统中传递数据。</a:t>
            </a:r>
            <a:endParaRPr lang="en-US" altLang="zh-CN" dirty="0"/>
          </a:p>
          <a:p>
            <a:r>
              <a:rPr lang="zh-CN" altLang="en-US" dirty="0"/>
              <a:t>带宽：信道能够有效传输的信号频率范围，通常决定了信道的最大数据传输速率。</a:t>
            </a:r>
          </a:p>
          <a:p>
            <a:endParaRPr lang="zh-CN" altLang="en-US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213784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132716-37BB-7E42-5268-7C614BDE54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C553FE3C-7E03-A890-CC4E-39736546B77B}"/>
              </a:ext>
            </a:extLst>
          </p:cNvPr>
          <p:cNvGrpSpPr/>
          <p:nvPr/>
        </p:nvGrpSpPr>
        <p:grpSpPr>
          <a:xfrm>
            <a:off x="177800" y="0"/>
            <a:ext cx="1233805" cy="686435"/>
            <a:chOff x="423" y="0"/>
            <a:chExt cx="1943" cy="1081"/>
          </a:xfrm>
        </p:grpSpPr>
        <p:sp>
          <p:nvSpPr>
            <p:cNvPr id="10" name="等腰三角形 9">
              <a:extLst>
                <a:ext uri="{FF2B5EF4-FFF2-40B4-BE49-F238E27FC236}">
                  <a16:creationId xmlns:a16="http://schemas.microsoft.com/office/drawing/2014/main" id="{71DBD1DC-6F2A-0606-2B77-542F44F33EA9}"/>
                </a:ext>
              </a:extLst>
            </p:cNvPr>
            <p:cNvSpPr/>
            <p:nvPr/>
          </p:nvSpPr>
          <p:spPr>
            <a:xfrm rot="10800000">
              <a:off x="1053" y="0"/>
              <a:ext cx="1313" cy="919"/>
            </a:xfrm>
            <a:prstGeom prst="triangle">
              <a:avLst/>
            </a:prstGeom>
            <a:solidFill>
              <a:srgbClr val="2789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庞门正道标题体"/>
              </a:endParaRPr>
            </a:p>
          </p:txBody>
        </p:sp>
        <p:sp>
          <p:nvSpPr>
            <p:cNvPr id="12" name="等腰三角形 11">
              <a:extLst>
                <a:ext uri="{FF2B5EF4-FFF2-40B4-BE49-F238E27FC236}">
                  <a16:creationId xmlns:a16="http://schemas.microsoft.com/office/drawing/2014/main" id="{153F4580-7650-2EB4-2103-302C056D24F2}"/>
                </a:ext>
              </a:extLst>
            </p:cNvPr>
            <p:cNvSpPr/>
            <p:nvPr/>
          </p:nvSpPr>
          <p:spPr>
            <a:xfrm rot="10800000">
              <a:off x="423" y="0"/>
              <a:ext cx="1494" cy="1081"/>
            </a:xfrm>
            <a:prstGeom prst="triangle">
              <a:avLst/>
            </a:prstGeom>
            <a:noFill/>
            <a:ln w="34925">
              <a:solidFill>
                <a:srgbClr val="2A69A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庞门正道标题体"/>
              </a:endParaRPr>
            </a:p>
          </p:txBody>
        </p:sp>
      </p:grpSp>
      <p:sp>
        <p:nvSpPr>
          <p:cNvPr id="40" name="文本框 39">
            <a:extLst>
              <a:ext uri="{FF2B5EF4-FFF2-40B4-BE49-F238E27FC236}">
                <a16:creationId xmlns:a16="http://schemas.microsoft.com/office/drawing/2014/main" id="{318FEB79-53AA-9648-1BB8-DFDAC46A5B82}"/>
              </a:ext>
            </a:extLst>
          </p:cNvPr>
          <p:cNvSpPr txBox="1"/>
          <p:nvPr/>
        </p:nvSpPr>
        <p:spPr>
          <a:xfrm>
            <a:off x="1474168" y="230395"/>
            <a:ext cx="1048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考点</a:t>
            </a:r>
            <a:r>
              <a:rPr lang="en-US" altLang="zh-CN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3  </a:t>
            </a:r>
            <a:r>
              <a:rPr lang="zh-CN" altLang="en-US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编码与调制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672017D-788B-37B1-185E-D3C7A7C646D5}"/>
              </a:ext>
            </a:extLst>
          </p:cNvPr>
          <p:cNvSpPr txBox="1"/>
          <p:nvPr/>
        </p:nvSpPr>
        <p:spPr>
          <a:xfrm>
            <a:off x="568226" y="994730"/>
            <a:ext cx="755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2021</a:t>
            </a:r>
            <a:endParaRPr lang="zh-CN" altLang="en-US" dirty="0">
              <a:solidFill>
                <a:schemeClr val="accent5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C742706-39B6-61BD-EB01-05CE4C8C90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5912" y="1041037"/>
            <a:ext cx="7246022" cy="1978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2103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615E2F-6D0C-D60B-3A09-ED421F0795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B65CC02D-6882-A375-7473-2422F21B0823}"/>
              </a:ext>
            </a:extLst>
          </p:cNvPr>
          <p:cNvGrpSpPr/>
          <p:nvPr/>
        </p:nvGrpSpPr>
        <p:grpSpPr>
          <a:xfrm>
            <a:off x="177800" y="0"/>
            <a:ext cx="1233805" cy="686435"/>
            <a:chOff x="423" y="0"/>
            <a:chExt cx="1943" cy="1081"/>
          </a:xfrm>
        </p:grpSpPr>
        <p:sp>
          <p:nvSpPr>
            <p:cNvPr id="10" name="等腰三角形 9">
              <a:extLst>
                <a:ext uri="{FF2B5EF4-FFF2-40B4-BE49-F238E27FC236}">
                  <a16:creationId xmlns:a16="http://schemas.microsoft.com/office/drawing/2014/main" id="{F66CDF7A-9799-7D00-8047-B3CE2D53227E}"/>
                </a:ext>
              </a:extLst>
            </p:cNvPr>
            <p:cNvSpPr/>
            <p:nvPr/>
          </p:nvSpPr>
          <p:spPr>
            <a:xfrm rot="10800000">
              <a:off x="1053" y="0"/>
              <a:ext cx="1313" cy="919"/>
            </a:xfrm>
            <a:prstGeom prst="triangle">
              <a:avLst/>
            </a:prstGeom>
            <a:solidFill>
              <a:srgbClr val="2789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庞门正道标题体"/>
              </a:endParaRPr>
            </a:p>
          </p:txBody>
        </p:sp>
        <p:sp>
          <p:nvSpPr>
            <p:cNvPr id="12" name="等腰三角形 11">
              <a:extLst>
                <a:ext uri="{FF2B5EF4-FFF2-40B4-BE49-F238E27FC236}">
                  <a16:creationId xmlns:a16="http://schemas.microsoft.com/office/drawing/2014/main" id="{5A77E886-432E-12F9-F8CC-D03B9FB0EB19}"/>
                </a:ext>
              </a:extLst>
            </p:cNvPr>
            <p:cNvSpPr/>
            <p:nvPr/>
          </p:nvSpPr>
          <p:spPr>
            <a:xfrm rot="10800000">
              <a:off x="423" y="0"/>
              <a:ext cx="1494" cy="1081"/>
            </a:xfrm>
            <a:prstGeom prst="triangle">
              <a:avLst/>
            </a:prstGeom>
            <a:noFill/>
            <a:ln w="34925">
              <a:solidFill>
                <a:srgbClr val="2A69A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庞门正道标题体"/>
              </a:endParaRPr>
            </a:p>
          </p:txBody>
        </p:sp>
      </p:grpSp>
      <p:sp>
        <p:nvSpPr>
          <p:cNvPr id="40" name="文本框 39">
            <a:extLst>
              <a:ext uri="{FF2B5EF4-FFF2-40B4-BE49-F238E27FC236}">
                <a16:creationId xmlns:a16="http://schemas.microsoft.com/office/drawing/2014/main" id="{6D4F5865-74B7-1006-27E7-9B18314D974C}"/>
              </a:ext>
            </a:extLst>
          </p:cNvPr>
          <p:cNvSpPr txBox="1"/>
          <p:nvPr/>
        </p:nvSpPr>
        <p:spPr>
          <a:xfrm>
            <a:off x="1474168" y="230395"/>
            <a:ext cx="1048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考点</a:t>
            </a:r>
            <a:r>
              <a:rPr lang="en-US" altLang="zh-CN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3  </a:t>
            </a:r>
            <a:r>
              <a:rPr lang="zh-CN" altLang="en-US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编码与调制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93BA2A82-B170-7A04-FAE6-46865A5469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9880" y="1050057"/>
            <a:ext cx="6760402" cy="692242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2B25AD0F-2D12-32D1-3CEF-C4DEA6475A75}"/>
              </a:ext>
            </a:extLst>
          </p:cNvPr>
          <p:cNvSpPr txBox="1"/>
          <p:nvPr/>
        </p:nvSpPr>
        <p:spPr>
          <a:xfrm>
            <a:off x="568226" y="994730"/>
            <a:ext cx="755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2024</a:t>
            </a:r>
            <a:endParaRPr lang="zh-CN" altLang="en-US" dirty="0">
              <a:solidFill>
                <a:schemeClr val="accent5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86411E2-B875-8331-DCDD-188E6BC1B571}"/>
              </a:ext>
            </a:extLst>
          </p:cNvPr>
          <p:cNvSpPr txBox="1"/>
          <p:nvPr/>
        </p:nvSpPr>
        <p:spPr>
          <a:xfrm>
            <a:off x="737466" y="2520950"/>
            <a:ext cx="9979014" cy="4093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编码：在数字域内，解决“如何表示数字”的问题。 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它处理的是 比特（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）到另一种数字信号形式 的转换，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目的是优化数字信号本身的特性（如同步、抗干扰、效率等）。</a:t>
            </a:r>
          </a:p>
          <a:p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调制：在模拟域内，解决“如何传输信号”的问题。 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它处理的是 基带信号（数字或模拟）到适合在信道中传输的频带信号 的转换，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目的是让信号匹配物理信道的特性。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编码是“怎么说”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规定用什么样的“语言”和“格式”来表达信息。</a:t>
            </a:r>
          </a:p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调制是“怎么传”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规定用什么样的“交通工具”和“航道”来运送信息。</a:t>
            </a:r>
          </a:p>
          <a:p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比如字符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Unicode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编码成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01001000</a:t>
            </a:r>
          </a:p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调制 选择合适的波形把他表示成电磁波</a:t>
            </a:r>
          </a:p>
        </p:txBody>
      </p:sp>
    </p:spTree>
    <p:extLst>
      <p:ext uri="{BB962C8B-B14F-4D97-AF65-F5344CB8AC3E}">
        <p14:creationId xmlns:p14="http://schemas.microsoft.com/office/powerpoint/2010/main" val="1706680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85BAA0-B6BB-847B-905A-F345B6AC9C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8C731A5B-673B-B398-C844-D3DC509153F3}"/>
              </a:ext>
            </a:extLst>
          </p:cNvPr>
          <p:cNvGrpSpPr/>
          <p:nvPr/>
        </p:nvGrpSpPr>
        <p:grpSpPr>
          <a:xfrm>
            <a:off x="177800" y="0"/>
            <a:ext cx="1233805" cy="686435"/>
            <a:chOff x="423" y="0"/>
            <a:chExt cx="1943" cy="1081"/>
          </a:xfrm>
        </p:grpSpPr>
        <p:sp>
          <p:nvSpPr>
            <p:cNvPr id="10" name="等腰三角形 9">
              <a:extLst>
                <a:ext uri="{FF2B5EF4-FFF2-40B4-BE49-F238E27FC236}">
                  <a16:creationId xmlns:a16="http://schemas.microsoft.com/office/drawing/2014/main" id="{4EC5FF12-9F3A-5F51-DCF5-C30C82285C69}"/>
                </a:ext>
              </a:extLst>
            </p:cNvPr>
            <p:cNvSpPr/>
            <p:nvPr/>
          </p:nvSpPr>
          <p:spPr>
            <a:xfrm rot="10800000">
              <a:off x="1053" y="0"/>
              <a:ext cx="1313" cy="919"/>
            </a:xfrm>
            <a:prstGeom prst="triangle">
              <a:avLst/>
            </a:prstGeom>
            <a:solidFill>
              <a:srgbClr val="2789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庞门正道标题体"/>
              </a:endParaRPr>
            </a:p>
          </p:txBody>
        </p:sp>
        <p:sp>
          <p:nvSpPr>
            <p:cNvPr id="12" name="等腰三角形 11">
              <a:extLst>
                <a:ext uri="{FF2B5EF4-FFF2-40B4-BE49-F238E27FC236}">
                  <a16:creationId xmlns:a16="http://schemas.microsoft.com/office/drawing/2014/main" id="{82CD0F14-DB47-0A68-39DE-3D8B340F645B}"/>
                </a:ext>
              </a:extLst>
            </p:cNvPr>
            <p:cNvSpPr/>
            <p:nvPr/>
          </p:nvSpPr>
          <p:spPr>
            <a:xfrm rot="10800000">
              <a:off x="423" y="0"/>
              <a:ext cx="1494" cy="1081"/>
            </a:xfrm>
            <a:prstGeom prst="triangle">
              <a:avLst/>
            </a:prstGeom>
            <a:noFill/>
            <a:ln w="34925">
              <a:solidFill>
                <a:srgbClr val="2A69A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庞门正道标题体"/>
              </a:endParaRPr>
            </a:p>
          </p:txBody>
        </p:sp>
      </p:grpSp>
      <p:sp>
        <p:nvSpPr>
          <p:cNvPr id="40" name="文本框 39">
            <a:extLst>
              <a:ext uri="{FF2B5EF4-FFF2-40B4-BE49-F238E27FC236}">
                <a16:creationId xmlns:a16="http://schemas.microsoft.com/office/drawing/2014/main" id="{69B64572-B283-7A0C-3641-0FBA892F34CE}"/>
              </a:ext>
            </a:extLst>
          </p:cNvPr>
          <p:cNvSpPr txBox="1"/>
          <p:nvPr/>
        </p:nvSpPr>
        <p:spPr>
          <a:xfrm>
            <a:off x="1474168" y="230395"/>
            <a:ext cx="1048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考点</a:t>
            </a:r>
            <a:r>
              <a:rPr lang="en-US" altLang="zh-CN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3  </a:t>
            </a:r>
            <a:r>
              <a:rPr lang="zh-CN" altLang="en-US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编码与调制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FC9E770-5237-5FE7-C2E6-9E9D6D560D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1106" y="1063105"/>
            <a:ext cx="8007344" cy="51685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D24B2B9-07C2-27C9-3DF6-08542727C1A4}"/>
              </a:ext>
            </a:extLst>
          </p:cNvPr>
          <p:cNvSpPr txBox="1"/>
          <p:nvPr/>
        </p:nvSpPr>
        <p:spPr>
          <a:xfrm>
            <a:off x="567399" y="996112"/>
            <a:ext cx="755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2011</a:t>
            </a:r>
            <a:endParaRPr lang="zh-CN" altLang="en-US" dirty="0">
              <a:solidFill>
                <a:schemeClr val="accent5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050256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4F74B8-6203-5E8F-1927-2359B0288D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E2408419-9B7B-4232-4513-F66B37DDC432}"/>
              </a:ext>
            </a:extLst>
          </p:cNvPr>
          <p:cNvGrpSpPr/>
          <p:nvPr/>
        </p:nvGrpSpPr>
        <p:grpSpPr>
          <a:xfrm>
            <a:off x="177800" y="0"/>
            <a:ext cx="1233805" cy="686435"/>
            <a:chOff x="423" y="0"/>
            <a:chExt cx="1943" cy="1081"/>
          </a:xfrm>
        </p:grpSpPr>
        <p:sp>
          <p:nvSpPr>
            <p:cNvPr id="10" name="等腰三角形 9">
              <a:extLst>
                <a:ext uri="{FF2B5EF4-FFF2-40B4-BE49-F238E27FC236}">
                  <a16:creationId xmlns:a16="http://schemas.microsoft.com/office/drawing/2014/main" id="{AA1379C0-9C97-EE03-5B60-6FDA7F239F37}"/>
                </a:ext>
              </a:extLst>
            </p:cNvPr>
            <p:cNvSpPr/>
            <p:nvPr/>
          </p:nvSpPr>
          <p:spPr>
            <a:xfrm rot="10800000">
              <a:off x="1053" y="0"/>
              <a:ext cx="1313" cy="919"/>
            </a:xfrm>
            <a:prstGeom prst="triangle">
              <a:avLst/>
            </a:prstGeom>
            <a:solidFill>
              <a:srgbClr val="2789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庞门正道标题体"/>
              </a:endParaRPr>
            </a:p>
          </p:txBody>
        </p:sp>
        <p:sp>
          <p:nvSpPr>
            <p:cNvPr id="12" name="等腰三角形 11">
              <a:extLst>
                <a:ext uri="{FF2B5EF4-FFF2-40B4-BE49-F238E27FC236}">
                  <a16:creationId xmlns:a16="http://schemas.microsoft.com/office/drawing/2014/main" id="{C5ADA759-488F-5087-FED8-715098E98296}"/>
                </a:ext>
              </a:extLst>
            </p:cNvPr>
            <p:cNvSpPr/>
            <p:nvPr/>
          </p:nvSpPr>
          <p:spPr>
            <a:xfrm rot="10800000">
              <a:off x="423" y="0"/>
              <a:ext cx="1494" cy="1081"/>
            </a:xfrm>
            <a:prstGeom prst="triangle">
              <a:avLst/>
            </a:prstGeom>
            <a:noFill/>
            <a:ln w="34925">
              <a:solidFill>
                <a:srgbClr val="2A69A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庞门正道标题体"/>
              </a:endParaRPr>
            </a:p>
          </p:txBody>
        </p:sp>
      </p:grpSp>
      <p:sp>
        <p:nvSpPr>
          <p:cNvPr id="40" name="文本框 39">
            <a:extLst>
              <a:ext uri="{FF2B5EF4-FFF2-40B4-BE49-F238E27FC236}">
                <a16:creationId xmlns:a16="http://schemas.microsoft.com/office/drawing/2014/main" id="{F40953EA-CC4F-BBFC-1CE6-1BC577EC0581}"/>
              </a:ext>
            </a:extLst>
          </p:cNvPr>
          <p:cNvSpPr txBox="1"/>
          <p:nvPr/>
        </p:nvSpPr>
        <p:spPr>
          <a:xfrm>
            <a:off x="1474168" y="230395"/>
            <a:ext cx="1048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考点</a:t>
            </a:r>
            <a:r>
              <a:rPr lang="en-US" altLang="zh-CN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3  </a:t>
            </a:r>
            <a:r>
              <a:rPr lang="zh-CN" altLang="en-US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编码与调制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6B60950-D26C-3543-7188-0AE267424EE0}"/>
              </a:ext>
            </a:extLst>
          </p:cNvPr>
          <p:cNvSpPr txBox="1"/>
          <p:nvPr/>
        </p:nvSpPr>
        <p:spPr>
          <a:xfrm>
            <a:off x="568226" y="994730"/>
            <a:ext cx="755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2022</a:t>
            </a:r>
            <a:endParaRPr lang="zh-CN" altLang="en-US" dirty="0">
              <a:solidFill>
                <a:schemeClr val="accent5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F52FA88-F60F-5739-2664-C9DD11C34B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2558" y="1043311"/>
            <a:ext cx="8243765" cy="780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8448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7AAC3C-96B5-B3E2-80C0-950D58DFDF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6F735923-0A58-2180-76D4-EC4C90005CF5}"/>
              </a:ext>
            </a:extLst>
          </p:cNvPr>
          <p:cNvGrpSpPr/>
          <p:nvPr/>
        </p:nvGrpSpPr>
        <p:grpSpPr>
          <a:xfrm>
            <a:off x="177800" y="0"/>
            <a:ext cx="1233805" cy="686435"/>
            <a:chOff x="423" y="0"/>
            <a:chExt cx="1943" cy="1081"/>
          </a:xfrm>
        </p:grpSpPr>
        <p:sp>
          <p:nvSpPr>
            <p:cNvPr id="10" name="等腰三角形 9">
              <a:extLst>
                <a:ext uri="{FF2B5EF4-FFF2-40B4-BE49-F238E27FC236}">
                  <a16:creationId xmlns:a16="http://schemas.microsoft.com/office/drawing/2014/main" id="{20A5B053-386E-D093-21B7-158261A0F62F}"/>
                </a:ext>
              </a:extLst>
            </p:cNvPr>
            <p:cNvSpPr/>
            <p:nvPr/>
          </p:nvSpPr>
          <p:spPr>
            <a:xfrm rot="10800000">
              <a:off x="1053" y="0"/>
              <a:ext cx="1313" cy="919"/>
            </a:xfrm>
            <a:prstGeom prst="triangle">
              <a:avLst/>
            </a:prstGeom>
            <a:solidFill>
              <a:srgbClr val="2789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庞门正道标题体"/>
              </a:endParaRPr>
            </a:p>
          </p:txBody>
        </p:sp>
        <p:sp>
          <p:nvSpPr>
            <p:cNvPr id="12" name="等腰三角形 11">
              <a:extLst>
                <a:ext uri="{FF2B5EF4-FFF2-40B4-BE49-F238E27FC236}">
                  <a16:creationId xmlns:a16="http://schemas.microsoft.com/office/drawing/2014/main" id="{2F6084C0-88A4-5387-1690-DF0567A24A67}"/>
                </a:ext>
              </a:extLst>
            </p:cNvPr>
            <p:cNvSpPr/>
            <p:nvPr/>
          </p:nvSpPr>
          <p:spPr>
            <a:xfrm rot="10800000">
              <a:off x="423" y="0"/>
              <a:ext cx="1494" cy="1081"/>
            </a:xfrm>
            <a:prstGeom prst="triangle">
              <a:avLst/>
            </a:prstGeom>
            <a:noFill/>
            <a:ln w="34925">
              <a:solidFill>
                <a:srgbClr val="2A69A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庞门正道标题体"/>
              </a:endParaRPr>
            </a:p>
          </p:txBody>
        </p:sp>
      </p:grpSp>
      <p:sp>
        <p:nvSpPr>
          <p:cNvPr id="40" name="文本框 39">
            <a:extLst>
              <a:ext uri="{FF2B5EF4-FFF2-40B4-BE49-F238E27FC236}">
                <a16:creationId xmlns:a16="http://schemas.microsoft.com/office/drawing/2014/main" id="{DEADD785-AFE5-5D1B-3ACE-4CA89A1C47F3}"/>
              </a:ext>
            </a:extLst>
          </p:cNvPr>
          <p:cNvSpPr txBox="1"/>
          <p:nvPr/>
        </p:nvSpPr>
        <p:spPr>
          <a:xfrm>
            <a:off x="1474168" y="230395"/>
            <a:ext cx="1048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考点</a:t>
            </a:r>
            <a:r>
              <a:rPr lang="en-US" altLang="zh-CN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3  </a:t>
            </a:r>
            <a:r>
              <a:rPr lang="zh-CN" altLang="en-US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编码与调制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8601721-DC53-9670-511C-F189BCDCA4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2870" y="1015691"/>
            <a:ext cx="7897606" cy="804252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53F0B254-DD7B-CA2E-19E9-299C75F04CF4}"/>
              </a:ext>
            </a:extLst>
          </p:cNvPr>
          <p:cNvSpPr txBox="1"/>
          <p:nvPr/>
        </p:nvSpPr>
        <p:spPr>
          <a:xfrm>
            <a:off x="568226" y="994730"/>
            <a:ext cx="755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2009</a:t>
            </a:r>
            <a:endParaRPr lang="zh-CN" altLang="en-US" dirty="0">
              <a:solidFill>
                <a:schemeClr val="accent5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402278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0C8119-EC8F-FD46-3056-946F65E3D9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B945149E-15D0-FC9F-DBBD-20ECCFDBF561}"/>
              </a:ext>
            </a:extLst>
          </p:cNvPr>
          <p:cNvGrpSpPr/>
          <p:nvPr/>
        </p:nvGrpSpPr>
        <p:grpSpPr>
          <a:xfrm>
            <a:off x="177800" y="0"/>
            <a:ext cx="1233805" cy="686435"/>
            <a:chOff x="423" y="0"/>
            <a:chExt cx="1943" cy="1081"/>
          </a:xfrm>
        </p:grpSpPr>
        <p:sp>
          <p:nvSpPr>
            <p:cNvPr id="10" name="等腰三角形 9">
              <a:extLst>
                <a:ext uri="{FF2B5EF4-FFF2-40B4-BE49-F238E27FC236}">
                  <a16:creationId xmlns:a16="http://schemas.microsoft.com/office/drawing/2014/main" id="{619202B8-2313-03D4-B08F-62732FCD79AB}"/>
                </a:ext>
              </a:extLst>
            </p:cNvPr>
            <p:cNvSpPr/>
            <p:nvPr/>
          </p:nvSpPr>
          <p:spPr>
            <a:xfrm rot="10800000">
              <a:off x="1053" y="0"/>
              <a:ext cx="1313" cy="919"/>
            </a:xfrm>
            <a:prstGeom prst="triangle">
              <a:avLst/>
            </a:prstGeom>
            <a:solidFill>
              <a:srgbClr val="2789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庞门正道标题体"/>
              </a:endParaRPr>
            </a:p>
          </p:txBody>
        </p:sp>
        <p:sp>
          <p:nvSpPr>
            <p:cNvPr id="12" name="等腰三角形 11">
              <a:extLst>
                <a:ext uri="{FF2B5EF4-FFF2-40B4-BE49-F238E27FC236}">
                  <a16:creationId xmlns:a16="http://schemas.microsoft.com/office/drawing/2014/main" id="{ABC97418-761D-33E2-0F38-F9E1B17DB0F2}"/>
                </a:ext>
              </a:extLst>
            </p:cNvPr>
            <p:cNvSpPr/>
            <p:nvPr/>
          </p:nvSpPr>
          <p:spPr>
            <a:xfrm rot="10800000">
              <a:off x="423" y="0"/>
              <a:ext cx="1494" cy="1081"/>
            </a:xfrm>
            <a:prstGeom prst="triangle">
              <a:avLst/>
            </a:prstGeom>
            <a:noFill/>
            <a:ln w="34925">
              <a:solidFill>
                <a:srgbClr val="2A69A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庞门正道标题体"/>
              </a:endParaRPr>
            </a:p>
          </p:txBody>
        </p:sp>
      </p:grpSp>
      <p:sp>
        <p:nvSpPr>
          <p:cNvPr id="40" name="文本框 39">
            <a:extLst>
              <a:ext uri="{FF2B5EF4-FFF2-40B4-BE49-F238E27FC236}">
                <a16:creationId xmlns:a16="http://schemas.microsoft.com/office/drawing/2014/main" id="{6C535A38-D219-DC56-F93A-440B4AD12E74}"/>
              </a:ext>
            </a:extLst>
          </p:cNvPr>
          <p:cNvSpPr txBox="1"/>
          <p:nvPr/>
        </p:nvSpPr>
        <p:spPr>
          <a:xfrm>
            <a:off x="1474168" y="230395"/>
            <a:ext cx="1048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考点</a:t>
            </a:r>
            <a:r>
              <a:rPr lang="en-US" altLang="zh-CN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3  </a:t>
            </a:r>
            <a:r>
              <a:rPr lang="zh-CN" altLang="en-US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编码与调制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8182DE3E-7F9C-EB07-35E2-997D622285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7355" y="1036753"/>
            <a:ext cx="7987884" cy="81538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BFFF7FAA-8A68-6319-5EA7-7108524EB7D7}"/>
              </a:ext>
            </a:extLst>
          </p:cNvPr>
          <p:cNvSpPr txBox="1"/>
          <p:nvPr/>
        </p:nvSpPr>
        <p:spPr>
          <a:xfrm>
            <a:off x="568226" y="994730"/>
            <a:ext cx="755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2023</a:t>
            </a:r>
            <a:endParaRPr lang="zh-CN" altLang="en-US" dirty="0">
              <a:solidFill>
                <a:schemeClr val="accent5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125953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DD1480-B9AE-2877-342B-BBE2BC0BA5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FE43FC7B-5A21-A2D3-DA0C-5C353238AF36}"/>
              </a:ext>
            </a:extLst>
          </p:cNvPr>
          <p:cNvGrpSpPr/>
          <p:nvPr/>
        </p:nvGrpSpPr>
        <p:grpSpPr>
          <a:xfrm>
            <a:off x="177800" y="0"/>
            <a:ext cx="1233805" cy="686435"/>
            <a:chOff x="423" y="0"/>
            <a:chExt cx="1943" cy="1081"/>
          </a:xfrm>
        </p:grpSpPr>
        <p:sp>
          <p:nvSpPr>
            <p:cNvPr id="10" name="等腰三角形 9">
              <a:extLst>
                <a:ext uri="{FF2B5EF4-FFF2-40B4-BE49-F238E27FC236}">
                  <a16:creationId xmlns:a16="http://schemas.microsoft.com/office/drawing/2014/main" id="{A2A26C11-39CE-D8C9-FA03-3F60DADB4599}"/>
                </a:ext>
              </a:extLst>
            </p:cNvPr>
            <p:cNvSpPr/>
            <p:nvPr/>
          </p:nvSpPr>
          <p:spPr>
            <a:xfrm rot="10800000">
              <a:off x="1053" y="0"/>
              <a:ext cx="1313" cy="919"/>
            </a:xfrm>
            <a:prstGeom prst="triangle">
              <a:avLst/>
            </a:prstGeom>
            <a:solidFill>
              <a:srgbClr val="2789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庞门正道标题体"/>
              </a:endParaRPr>
            </a:p>
          </p:txBody>
        </p:sp>
        <p:sp>
          <p:nvSpPr>
            <p:cNvPr id="12" name="等腰三角形 11">
              <a:extLst>
                <a:ext uri="{FF2B5EF4-FFF2-40B4-BE49-F238E27FC236}">
                  <a16:creationId xmlns:a16="http://schemas.microsoft.com/office/drawing/2014/main" id="{E4524C2F-DCE4-9B7E-07B9-D20CBA19A7FB}"/>
                </a:ext>
              </a:extLst>
            </p:cNvPr>
            <p:cNvSpPr/>
            <p:nvPr/>
          </p:nvSpPr>
          <p:spPr>
            <a:xfrm rot="10800000">
              <a:off x="423" y="0"/>
              <a:ext cx="1494" cy="1081"/>
            </a:xfrm>
            <a:prstGeom prst="triangle">
              <a:avLst/>
            </a:prstGeom>
            <a:noFill/>
            <a:ln w="34925">
              <a:solidFill>
                <a:srgbClr val="2A69A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庞门正道标题体"/>
              </a:endParaRPr>
            </a:p>
          </p:txBody>
        </p:sp>
      </p:grpSp>
      <p:sp>
        <p:nvSpPr>
          <p:cNvPr id="40" name="文本框 39">
            <a:extLst>
              <a:ext uri="{FF2B5EF4-FFF2-40B4-BE49-F238E27FC236}">
                <a16:creationId xmlns:a16="http://schemas.microsoft.com/office/drawing/2014/main" id="{7D6F75F7-353F-76C9-F301-887CC03EE3B2}"/>
              </a:ext>
            </a:extLst>
          </p:cNvPr>
          <p:cNvSpPr txBox="1"/>
          <p:nvPr/>
        </p:nvSpPr>
        <p:spPr>
          <a:xfrm>
            <a:off x="1474168" y="230395"/>
            <a:ext cx="1048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考点</a:t>
            </a:r>
            <a:r>
              <a:rPr lang="en-US" altLang="zh-CN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4  </a:t>
            </a:r>
            <a:r>
              <a:rPr lang="zh-CN" altLang="en-US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电路交换、报文交换与分组交换</a:t>
            </a:r>
            <a:endParaRPr lang="zh-CN" altLang="en-US" sz="2400" spc="100" dirty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2DBDD250-A988-622C-507E-79193DC97A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3679" y="1065212"/>
            <a:ext cx="7169916" cy="2326093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C831FF60-8188-4049-E731-352AC753229F}"/>
              </a:ext>
            </a:extLst>
          </p:cNvPr>
          <p:cNvSpPr txBox="1"/>
          <p:nvPr/>
        </p:nvSpPr>
        <p:spPr>
          <a:xfrm>
            <a:off x="568226" y="994730"/>
            <a:ext cx="755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2024</a:t>
            </a:r>
            <a:endParaRPr lang="zh-CN" altLang="en-US" dirty="0">
              <a:solidFill>
                <a:schemeClr val="accent5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419771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263F9A-6B89-4AF0-D2B9-C425E8B932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864189DC-3ED9-3B52-D3E4-EC1FC295830F}"/>
              </a:ext>
            </a:extLst>
          </p:cNvPr>
          <p:cNvGrpSpPr/>
          <p:nvPr/>
        </p:nvGrpSpPr>
        <p:grpSpPr>
          <a:xfrm>
            <a:off x="177800" y="0"/>
            <a:ext cx="1233805" cy="686435"/>
            <a:chOff x="423" y="0"/>
            <a:chExt cx="1943" cy="1081"/>
          </a:xfrm>
        </p:grpSpPr>
        <p:sp>
          <p:nvSpPr>
            <p:cNvPr id="10" name="等腰三角形 9">
              <a:extLst>
                <a:ext uri="{FF2B5EF4-FFF2-40B4-BE49-F238E27FC236}">
                  <a16:creationId xmlns:a16="http://schemas.microsoft.com/office/drawing/2014/main" id="{F2882D5D-A8E2-8C33-B1A0-11A1C21B2CCA}"/>
                </a:ext>
              </a:extLst>
            </p:cNvPr>
            <p:cNvSpPr/>
            <p:nvPr/>
          </p:nvSpPr>
          <p:spPr>
            <a:xfrm rot="10800000">
              <a:off x="1053" y="0"/>
              <a:ext cx="1313" cy="919"/>
            </a:xfrm>
            <a:prstGeom prst="triangle">
              <a:avLst/>
            </a:prstGeom>
            <a:solidFill>
              <a:srgbClr val="2789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庞门正道标题体"/>
              </a:endParaRPr>
            </a:p>
          </p:txBody>
        </p:sp>
        <p:sp>
          <p:nvSpPr>
            <p:cNvPr id="12" name="等腰三角形 11">
              <a:extLst>
                <a:ext uri="{FF2B5EF4-FFF2-40B4-BE49-F238E27FC236}">
                  <a16:creationId xmlns:a16="http://schemas.microsoft.com/office/drawing/2014/main" id="{76FD815E-FF8E-3A26-DF03-4ADFDC310499}"/>
                </a:ext>
              </a:extLst>
            </p:cNvPr>
            <p:cNvSpPr/>
            <p:nvPr/>
          </p:nvSpPr>
          <p:spPr>
            <a:xfrm rot="10800000">
              <a:off x="423" y="0"/>
              <a:ext cx="1494" cy="1081"/>
            </a:xfrm>
            <a:prstGeom prst="triangle">
              <a:avLst/>
            </a:prstGeom>
            <a:noFill/>
            <a:ln w="34925">
              <a:solidFill>
                <a:srgbClr val="2A69A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庞门正道标题体"/>
              </a:endParaRPr>
            </a:p>
          </p:txBody>
        </p:sp>
      </p:grpSp>
      <p:sp>
        <p:nvSpPr>
          <p:cNvPr id="40" name="文本框 39">
            <a:extLst>
              <a:ext uri="{FF2B5EF4-FFF2-40B4-BE49-F238E27FC236}">
                <a16:creationId xmlns:a16="http://schemas.microsoft.com/office/drawing/2014/main" id="{C5E9B179-7DF1-A84E-4067-07B128ED3B57}"/>
              </a:ext>
            </a:extLst>
          </p:cNvPr>
          <p:cNvSpPr txBox="1"/>
          <p:nvPr/>
        </p:nvSpPr>
        <p:spPr>
          <a:xfrm>
            <a:off x="1474168" y="230395"/>
            <a:ext cx="1048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考点</a:t>
            </a:r>
            <a:r>
              <a:rPr lang="en-US" altLang="zh-CN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4  </a:t>
            </a:r>
            <a:r>
              <a:rPr lang="zh-CN" altLang="en-US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电路交换、报文交换与分组交换</a:t>
            </a:r>
            <a:endParaRPr lang="zh-CN" altLang="en-US" sz="2400" spc="100" dirty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987D9E2-C079-EB0D-8293-AEA133E53EB0}"/>
              </a:ext>
            </a:extLst>
          </p:cNvPr>
          <p:cNvSpPr txBox="1"/>
          <p:nvPr/>
        </p:nvSpPr>
        <p:spPr>
          <a:xfrm>
            <a:off x="568226" y="994730"/>
            <a:ext cx="755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2010</a:t>
            </a:r>
            <a:endParaRPr lang="zh-CN" altLang="en-US" dirty="0">
              <a:solidFill>
                <a:schemeClr val="accent5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F7B1184-7DED-79CF-0F78-ED0285C3EB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8319" y="1040565"/>
            <a:ext cx="7813470" cy="167125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墨迹 6">
                <a:extLst>
                  <a:ext uri="{FF2B5EF4-FFF2-40B4-BE49-F238E27FC236}">
                    <a16:creationId xmlns:a16="http://schemas.microsoft.com/office/drawing/2014/main" id="{369D85D4-3F54-0DD4-6E6F-9D959C2D8016}"/>
                  </a:ext>
                </a:extLst>
              </p14:cNvPr>
              <p14:cNvContentPartPr/>
              <p14:nvPr/>
            </p14:nvContentPartPr>
            <p14:xfrm>
              <a:off x="2353150" y="1065717"/>
              <a:ext cx="360" cy="360"/>
            </p14:xfrm>
          </p:contentPart>
        </mc:Choice>
        <mc:Fallback xmlns="">
          <p:pic>
            <p:nvPicPr>
              <p:cNvPr id="7" name="墨迹 6">
                <a:extLst>
                  <a:ext uri="{FF2B5EF4-FFF2-40B4-BE49-F238E27FC236}">
                    <a16:creationId xmlns:a16="http://schemas.microsoft.com/office/drawing/2014/main" id="{369D85D4-3F54-0DD4-6E6F-9D959C2D801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47030" y="1059597"/>
                <a:ext cx="12600" cy="12600"/>
              </a:xfrm>
              <a:prstGeom prst="rect">
                <a:avLst/>
              </a:prstGeom>
            </p:spPr>
          </p:pic>
        </mc:Fallback>
      </mc:AlternateContent>
      <p:grpSp>
        <p:nvGrpSpPr>
          <p:cNvPr id="13" name="组合 12">
            <a:extLst>
              <a:ext uri="{FF2B5EF4-FFF2-40B4-BE49-F238E27FC236}">
                <a16:creationId xmlns:a16="http://schemas.microsoft.com/office/drawing/2014/main" id="{D917CE24-8D60-C2E6-0990-BC9FB82CC6D5}"/>
              </a:ext>
            </a:extLst>
          </p:cNvPr>
          <p:cNvGrpSpPr/>
          <p:nvPr/>
        </p:nvGrpSpPr>
        <p:grpSpPr>
          <a:xfrm>
            <a:off x="2353150" y="1065717"/>
            <a:ext cx="360" cy="360"/>
            <a:chOff x="2353150" y="1065717"/>
            <a:chExt cx="360" cy="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E591931C-6B6E-C947-8F33-338C44B16420}"/>
                    </a:ext>
                  </a:extLst>
                </p14:cNvPr>
                <p14:cNvContentPartPr/>
                <p14:nvPr/>
              </p14:nvContentPartPr>
              <p14:xfrm>
                <a:off x="2353150" y="1065717"/>
                <a:ext cx="360" cy="360"/>
              </p14:xfrm>
            </p:contentPart>
          </mc:Choice>
          <mc:Fallback xmlns=""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E591931C-6B6E-C947-8F33-338C44B16420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347030" y="1059597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26F02D2B-718E-C158-2615-4B24C00FBCE2}"/>
                    </a:ext>
                  </a:extLst>
                </p14:cNvPr>
                <p14:cNvContentPartPr/>
                <p14:nvPr/>
              </p14:nvContentPartPr>
              <p14:xfrm>
                <a:off x="2353150" y="1065717"/>
                <a:ext cx="360" cy="360"/>
              </p14:xfrm>
            </p:contentPart>
          </mc:Choice>
          <mc:Fallback xmlns=""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26F02D2B-718E-C158-2615-4B24C00FBCE2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347030" y="1059597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4" name="墨迹 13">
                <a:extLst>
                  <a:ext uri="{FF2B5EF4-FFF2-40B4-BE49-F238E27FC236}">
                    <a16:creationId xmlns:a16="http://schemas.microsoft.com/office/drawing/2014/main" id="{5E888028-3D06-321E-62E0-C2365F3012E0}"/>
                  </a:ext>
                </a:extLst>
              </p14:cNvPr>
              <p14:cNvContentPartPr/>
              <p14:nvPr/>
            </p14:nvContentPartPr>
            <p14:xfrm>
              <a:off x="12568510" y="1537677"/>
              <a:ext cx="360" cy="360"/>
            </p14:xfrm>
          </p:contentPart>
        </mc:Choice>
        <mc:Fallback xmlns="">
          <p:pic>
            <p:nvPicPr>
              <p:cNvPr id="14" name="墨迹 13">
                <a:extLst>
                  <a:ext uri="{FF2B5EF4-FFF2-40B4-BE49-F238E27FC236}">
                    <a16:creationId xmlns:a16="http://schemas.microsoft.com/office/drawing/2014/main" id="{5E888028-3D06-321E-62E0-C2365F3012E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562390" y="1531557"/>
                <a:ext cx="12600" cy="12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688517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4AC9B3-D672-81F7-F502-6D4A39905A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42F64AEB-F116-CC7A-426D-CCCDB94AA0C4}"/>
              </a:ext>
            </a:extLst>
          </p:cNvPr>
          <p:cNvGrpSpPr/>
          <p:nvPr/>
        </p:nvGrpSpPr>
        <p:grpSpPr>
          <a:xfrm>
            <a:off x="177800" y="0"/>
            <a:ext cx="1233805" cy="686435"/>
            <a:chOff x="423" y="0"/>
            <a:chExt cx="1943" cy="1081"/>
          </a:xfrm>
        </p:grpSpPr>
        <p:sp>
          <p:nvSpPr>
            <p:cNvPr id="10" name="等腰三角形 9">
              <a:extLst>
                <a:ext uri="{FF2B5EF4-FFF2-40B4-BE49-F238E27FC236}">
                  <a16:creationId xmlns:a16="http://schemas.microsoft.com/office/drawing/2014/main" id="{BF3A523F-3F77-0955-A1DF-2009B425189C}"/>
                </a:ext>
              </a:extLst>
            </p:cNvPr>
            <p:cNvSpPr/>
            <p:nvPr/>
          </p:nvSpPr>
          <p:spPr>
            <a:xfrm rot="10800000">
              <a:off x="1053" y="0"/>
              <a:ext cx="1313" cy="919"/>
            </a:xfrm>
            <a:prstGeom prst="triangle">
              <a:avLst/>
            </a:prstGeom>
            <a:solidFill>
              <a:srgbClr val="2789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庞门正道标题体"/>
              </a:endParaRPr>
            </a:p>
          </p:txBody>
        </p:sp>
        <p:sp>
          <p:nvSpPr>
            <p:cNvPr id="12" name="等腰三角形 11">
              <a:extLst>
                <a:ext uri="{FF2B5EF4-FFF2-40B4-BE49-F238E27FC236}">
                  <a16:creationId xmlns:a16="http://schemas.microsoft.com/office/drawing/2014/main" id="{CA6A7266-6E2D-AEA6-0AD1-3A9F73652829}"/>
                </a:ext>
              </a:extLst>
            </p:cNvPr>
            <p:cNvSpPr/>
            <p:nvPr/>
          </p:nvSpPr>
          <p:spPr>
            <a:xfrm rot="10800000">
              <a:off x="423" y="0"/>
              <a:ext cx="1494" cy="1081"/>
            </a:xfrm>
            <a:prstGeom prst="triangle">
              <a:avLst/>
            </a:prstGeom>
            <a:noFill/>
            <a:ln w="34925">
              <a:solidFill>
                <a:srgbClr val="2A69A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庞门正道标题体"/>
              </a:endParaRPr>
            </a:p>
          </p:txBody>
        </p:sp>
      </p:grpSp>
      <p:sp>
        <p:nvSpPr>
          <p:cNvPr id="40" name="文本框 39">
            <a:extLst>
              <a:ext uri="{FF2B5EF4-FFF2-40B4-BE49-F238E27FC236}">
                <a16:creationId xmlns:a16="http://schemas.microsoft.com/office/drawing/2014/main" id="{1F94FAEE-5C94-9418-718F-CC13F1766F0B}"/>
              </a:ext>
            </a:extLst>
          </p:cNvPr>
          <p:cNvSpPr txBox="1"/>
          <p:nvPr/>
        </p:nvSpPr>
        <p:spPr>
          <a:xfrm>
            <a:off x="1474168" y="230395"/>
            <a:ext cx="1048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考点</a:t>
            </a:r>
            <a:r>
              <a:rPr lang="en-US" altLang="zh-CN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4  </a:t>
            </a:r>
            <a:r>
              <a:rPr lang="zh-CN" altLang="en-US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电路交换、报文交换与分组交换</a:t>
            </a:r>
            <a:endParaRPr lang="zh-CN" altLang="en-US" sz="2400" spc="100" dirty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6B6A97F-30BE-D06C-3B52-8DBC49AC70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3031" y="1032336"/>
            <a:ext cx="8149838" cy="170284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A77216B1-5FA6-D08B-6190-F490863804AA}"/>
              </a:ext>
            </a:extLst>
          </p:cNvPr>
          <p:cNvSpPr txBox="1"/>
          <p:nvPr/>
        </p:nvSpPr>
        <p:spPr>
          <a:xfrm>
            <a:off x="568226" y="997544"/>
            <a:ext cx="755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2013</a:t>
            </a:r>
            <a:endParaRPr lang="zh-CN" altLang="en-US" dirty="0">
              <a:solidFill>
                <a:schemeClr val="accent5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238209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5C6EA6-B8AA-F9E7-51E8-7DF10874DA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76DC6F83-42BE-8F14-7D33-86D223D7A3B4}"/>
              </a:ext>
            </a:extLst>
          </p:cNvPr>
          <p:cNvGrpSpPr/>
          <p:nvPr/>
        </p:nvGrpSpPr>
        <p:grpSpPr>
          <a:xfrm>
            <a:off x="177800" y="0"/>
            <a:ext cx="1233805" cy="686435"/>
            <a:chOff x="423" y="0"/>
            <a:chExt cx="1943" cy="1081"/>
          </a:xfrm>
        </p:grpSpPr>
        <p:sp>
          <p:nvSpPr>
            <p:cNvPr id="10" name="等腰三角形 9">
              <a:extLst>
                <a:ext uri="{FF2B5EF4-FFF2-40B4-BE49-F238E27FC236}">
                  <a16:creationId xmlns:a16="http://schemas.microsoft.com/office/drawing/2014/main" id="{B3EC0594-4F6C-7DB4-37C5-31FDC13CA44A}"/>
                </a:ext>
              </a:extLst>
            </p:cNvPr>
            <p:cNvSpPr/>
            <p:nvPr/>
          </p:nvSpPr>
          <p:spPr>
            <a:xfrm rot="10800000">
              <a:off x="1053" y="0"/>
              <a:ext cx="1313" cy="919"/>
            </a:xfrm>
            <a:prstGeom prst="triangle">
              <a:avLst/>
            </a:prstGeom>
            <a:solidFill>
              <a:srgbClr val="2789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庞门正道标题体"/>
              </a:endParaRPr>
            </a:p>
          </p:txBody>
        </p:sp>
        <p:sp>
          <p:nvSpPr>
            <p:cNvPr id="12" name="等腰三角形 11">
              <a:extLst>
                <a:ext uri="{FF2B5EF4-FFF2-40B4-BE49-F238E27FC236}">
                  <a16:creationId xmlns:a16="http://schemas.microsoft.com/office/drawing/2014/main" id="{11906097-9BCE-84A8-79CC-31C30097DCFD}"/>
                </a:ext>
              </a:extLst>
            </p:cNvPr>
            <p:cNvSpPr/>
            <p:nvPr/>
          </p:nvSpPr>
          <p:spPr>
            <a:xfrm rot="10800000">
              <a:off x="423" y="0"/>
              <a:ext cx="1494" cy="1081"/>
            </a:xfrm>
            <a:prstGeom prst="triangle">
              <a:avLst/>
            </a:prstGeom>
            <a:noFill/>
            <a:ln w="34925">
              <a:solidFill>
                <a:srgbClr val="2A69A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庞门正道标题体"/>
              </a:endParaRPr>
            </a:p>
          </p:txBody>
        </p:sp>
      </p:grpSp>
      <p:sp>
        <p:nvSpPr>
          <p:cNvPr id="40" name="文本框 39">
            <a:extLst>
              <a:ext uri="{FF2B5EF4-FFF2-40B4-BE49-F238E27FC236}">
                <a16:creationId xmlns:a16="http://schemas.microsoft.com/office/drawing/2014/main" id="{11173535-DF8A-5C2E-334D-C29E600A700B}"/>
              </a:ext>
            </a:extLst>
          </p:cNvPr>
          <p:cNvSpPr txBox="1"/>
          <p:nvPr/>
        </p:nvSpPr>
        <p:spPr>
          <a:xfrm>
            <a:off x="1474168" y="230395"/>
            <a:ext cx="1048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考点</a:t>
            </a:r>
            <a:r>
              <a:rPr lang="en-US" altLang="zh-CN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4  </a:t>
            </a:r>
            <a:r>
              <a:rPr lang="zh-CN" altLang="en-US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电路交换、报文交换与分组交换</a:t>
            </a:r>
            <a:endParaRPr lang="zh-CN" altLang="en-US" sz="2400" spc="100" dirty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0D5B817-933C-2611-316D-E4292A800B8A}"/>
              </a:ext>
            </a:extLst>
          </p:cNvPr>
          <p:cNvSpPr txBox="1"/>
          <p:nvPr/>
        </p:nvSpPr>
        <p:spPr>
          <a:xfrm>
            <a:off x="568226" y="994730"/>
            <a:ext cx="755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2023</a:t>
            </a:r>
            <a:endParaRPr lang="zh-CN" altLang="en-US" dirty="0">
              <a:solidFill>
                <a:schemeClr val="accent5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BC6AE6F-68A2-D9C9-E26A-0006BEC9A8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5327" y="994730"/>
            <a:ext cx="7774378" cy="2129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0551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79015-5344-2ABE-CDD7-5AB624D2C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5" name="内容占位符 4" descr="图示, 工程绘图&#10;&#10;AI 生成的内容可能不正确。">
            <a:extLst>
              <a:ext uri="{FF2B5EF4-FFF2-40B4-BE49-F238E27FC236}">
                <a16:creationId xmlns:a16="http://schemas.microsoft.com/office/drawing/2014/main" id="{B2BC2C11-DE73-0A17-7607-AF9A455153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33409" y="1825625"/>
            <a:ext cx="872518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7421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4AC709-C136-FD0B-2F17-FFF346FC1D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CC5567CE-E101-4879-F319-4D4082302F2C}"/>
              </a:ext>
            </a:extLst>
          </p:cNvPr>
          <p:cNvGrpSpPr/>
          <p:nvPr/>
        </p:nvGrpSpPr>
        <p:grpSpPr>
          <a:xfrm>
            <a:off x="177800" y="0"/>
            <a:ext cx="1233805" cy="686435"/>
            <a:chOff x="423" y="0"/>
            <a:chExt cx="1943" cy="1081"/>
          </a:xfrm>
        </p:grpSpPr>
        <p:sp>
          <p:nvSpPr>
            <p:cNvPr id="10" name="等腰三角形 9">
              <a:extLst>
                <a:ext uri="{FF2B5EF4-FFF2-40B4-BE49-F238E27FC236}">
                  <a16:creationId xmlns:a16="http://schemas.microsoft.com/office/drawing/2014/main" id="{66D24B38-31D6-427C-1286-433DE92085FC}"/>
                </a:ext>
              </a:extLst>
            </p:cNvPr>
            <p:cNvSpPr/>
            <p:nvPr/>
          </p:nvSpPr>
          <p:spPr>
            <a:xfrm rot="10800000">
              <a:off x="1053" y="0"/>
              <a:ext cx="1313" cy="919"/>
            </a:xfrm>
            <a:prstGeom prst="triangle">
              <a:avLst/>
            </a:prstGeom>
            <a:solidFill>
              <a:srgbClr val="2789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庞门正道标题体"/>
              </a:endParaRPr>
            </a:p>
          </p:txBody>
        </p:sp>
        <p:sp>
          <p:nvSpPr>
            <p:cNvPr id="12" name="等腰三角形 11">
              <a:extLst>
                <a:ext uri="{FF2B5EF4-FFF2-40B4-BE49-F238E27FC236}">
                  <a16:creationId xmlns:a16="http://schemas.microsoft.com/office/drawing/2014/main" id="{886EDF52-FA81-4D29-F691-434805F731B0}"/>
                </a:ext>
              </a:extLst>
            </p:cNvPr>
            <p:cNvSpPr/>
            <p:nvPr/>
          </p:nvSpPr>
          <p:spPr>
            <a:xfrm rot="10800000">
              <a:off x="423" y="0"/>
              <a:ext cx="1494" cy="1081"/>
            </a:xfrm>
            <a:prstGeom prst="triangle">
              <a:avLst/>
            </a:prstGeom>
            <a:noFill/>
            <a:ln w="34925">
              <a:solidFill>
                <a:srgbClr val="2A69A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庞门正道标题体"/>
              </a:endParaRPr>
            </a:p>
          </p:txBody>
        </p:sp>
      </p:grpSp>
      <p:sp>
        <p:nvSpPr>
          <p:cNvPr id="40" name="文本框 39">
            <a:extLst>
              <a:ext uri="{FF2B5EF4-FFF2-40B4-BE49-F238E27FC236}">
                <a16:creationId xmlns:a16="http://schemas.microsoft.com/office/drawing/2014/main" id="{37CF4E8A-C114-317F-669D-A9E3A39F8827}"/>
              </a:ext>
            </a:extLst>
          </p:cNvPr>
          <p:cNvSpPr txBox="1"/>
          <p:nvPr/>
        </p:nvSpPr>
        <p:spPr>
          <a:xfrm>
            <a:off x="1474168" y="230395"/>
            <a:ext cx="1048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考点</a:t>
            </a:r>
            <a:r>
              <a:rPr lang="en-US" altLang="zh-CN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4  </a:t>
            </a:r>
            <a:r>
              <a:rPr lang="zh-CN" altLang="en-US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电路交换、报文交换与分组交换</a:t>
            </a:r>
            <a:endParaRPr lang="zh-CN" altLang="en-US" sz="2400" spc="100" dirty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EF59DBB-5191-CDFA-1284-44BCFDCB0CA4}"/>
              </a:ext>
            </a:extLst>
          </p:cNvPr>
          <p:cNvSpPr txBox="1"/>
          <p:nvPr/>
        </p:nvSpPr>
        <p:spPr>
          <a:xfrm>
            <a:off x="568226" y="994730"/>
            <a:ext cx="755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2025</a:t>
            </a:r>
            <a:endParaRPr lang="zh-CN" altLang="en-US" dirty="0">
              <a:solidFill>
                <a:schemeClr val="accent5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5004992-4B2E-CF23-0768-88D8EC621D56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" b="109"/>
          <a:stretch>
            <a:fillRect/>
          </a:stretch>
        </p:blipFill>
        <p:spPr>
          <a:xfrm>
            <a:off x="1526584" y="1018026"/>
            <a:ext cx="8078541" cy="2376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0043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60F3A1-7D8F-041E-928B-4F6E0364E6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1D6E986B-3BBE-9E24-196C-FBD0F2402352}"/>
              </a:ext>
            </a:extLst>
          </p:cNvPr>
          <p:cNvGrpSpPr/>
          <p:nvPr/>
        </p:nvGrpSpPr>
        <p:grpSpPr>
          <a:xfrm>
            <a:off x="177800" y="0"/>
            <a:ext cx="1233805" cy="686435"/>
            <a:chOff x="423" y="0"/>
            <a:chExt cx="1943" cy="1081"/>
          </a:xfrm>
        </p:grpSpPr>
        <p:sp>
          <p:nvSpPr>
            <p:cNvPr id="10" name="等腰三角形 9">
              <a:extLst>
                <a:ext uri="{FF2B5EF4-FFF2-40B4-BE49-F238E27FC236}">
                  <a16:creationId xmlns:a16="http://schemas.microsoft.com/office/drawing/2014/main" id="{B90F91D1-0443-4E62-3DDD-6B87C2BF5E86}"/>
                </a:ext>
              </a:extLst>
            </p:cNvPr>
            <p:cNvSpPr/>
            <p:nvPr/>
          </p:nvSpPr>
          <p:spPr>
            <a:xfrm rot="10800000">
              <a:off x="1053" y="0"/>
              <a:ext cx="1313" cy="919"/>
            </a:xfrm>
            <a:prstGeom prst="triangle">
              <a:avLst/>
            </a:prstGeom>
            <a:solidFill>
              <a:srgbClr val="2789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庞门正道标题体"/>
              </a:endParaRPr>
            </a:p>
          </p:txBody>
        </p:sp>
        <p:sp>
          <p:nvSpPr>
            <p:cNvPr id="12" name="等腰三角形 11">
              <a:extLst>
                <a:ext uri="{FF2B5EF4-FFF2-40B4-BE49-F238E27FC236}">
                  <a16:creationId xmlns:a16="http://schemas.microsoft.com/office/drawing/2014/main" id="{BA79D114-53C1-C4D3-21F0-2F0CBD5198CD}"/>
                </a:ext>
              </a:extLst>
            </p:cNvPr>
            <p:cNvSpPr/>
            <p:nvPr/>
          </p:nvSpPr>
          <p:spPr>
            <a:xfrm rot="10800000">
              <a:off x="423" y="0"/>
              <a:ext cx="1494" cy="1081"/>
            </a:xfrm>
            <a:prstGeom prst="triangle">
              <a:avLst/>
            </a:prstGeom>
            <a:noFill/>
            <a:ln w="34925">
              <a:solidFill>
                <a:srgbClr val="2A69A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庞门正道标题体"/>
              </a:endParaRPr>
            </a:p>
          </p:txBody>
        </p:sp>
      </p:grpSp>
      <p:sp>
        <p:nvSpPr>
          <p:cNvPr id="40" name="文本框 39">
            <a:extLst>
              <a:ext uri="{FF2B5EF4-FFF2-40B4-BE49-F238E27FC236}">
                <a16:creationId xmlns:a16="http://schemas.microsoft.com/office/drawing/2014/main" id="{BBCF483E-1CE0-7EBB-143F-AFDCFD8E02BE}"/>
              </a:ext>
            </a:extLst>
          </p:cNvPr>
          <p:cNvSpPr txBox="1"/>
          <p:nvPr/>
        </p:nvSpPr>
        <p:spPr>
          <a:xfrm>
            <a:off x="1474168" y="230395"/>
            <a:ext cx="1048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考点</a:t>
            </a:r>
            <a:r>
              <a:rPr lang="en-US" altLang="zh-CN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5  </a:t>
            </a:r>
            <a:r>
              <a:rPr lang="zh-CN" altLang="en-US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数据报与虚电路</a:t>
            </a:r>
            <a:endParaRPr lang="zh-CN" altLang="en-US" sz="2400" spc="100" dirty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DD2653D-0622-E4A9-62C5-2456A3312E02}"/>
              </a:ext>
            </a:extLst>
          </p:cNvPr>
          <p:cNvSpPr txBox="1"/>
          <p:nvPr/>
        </p:nvSpPr>
        <p:spPr>
          <a:xfrm>
            <a:off x="568226" y="994730"/>
            <a:ext cx="755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2020</a:t>
            </a:r>
            <a:endParaRPr lang="zh-CN" altLang="en-US" dirty="0">
              <a:solidFill>
                <a:schemeClr val="accent5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D28E9D5-873D-0AE1-A7A8-31A989177A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3466" y="994730"/>
            <a:ext cx="4638491" cy="1490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6373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919789-6895-76DD-DDF1-376A39758B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54FD71D5-7852-B99C-E511-FD5AC9B3BA40}"/>
              </a:ext>
            </a:extLst>
          </p:cNvPr>
          <p:cNvGrpSpPr/>
          <p:nvPr/>
        </p:nvGrpSpPr>
        <p:grpSpPr>
          <a:xfrm>
            <a:off x="177800" y="0"/>
            <a:ext cx="1233805" cy="686435"/>
            <a:chOff x="423" y="0"/>
            <a:chExt cx="1943" cy="1081"/>
          </a:xfrm>
        </p:grpSpPr>
        <p:sp>
          <p:nvSpPr>
            <p:cNvPr id="10" name="等腰三角形 9">
              <a:extLst>
                <a:ext uri="{FF2B5EF4-FFF2-40B4-BE49-F238E27FC236}">
                  <a16:creationId xmlns:a16="http://schemas.microsoft.com/office/drawing/2014/main" id="{9517ABFE-6EBB-83D6-4F3F-E7032E2738A0}"/>
                </a:ext>
              </a:extLst>
            </p:cNvPr>
            <p:cNvSpPr/>
            <p:nvPr/>
          </p:nvSpPr>
          <p:spPr>
            <a:xfrm rot="10800000">
              <a:off x="1053" y="0"/>
              <a:ext cx="1313" cy="919"/>
            </a:xfrm>
            <a:prstGeom prst="triangle">
              <a:avLst/>
            </a:prstGeom>
            <a:solidFill>
              <a:srgbClr val="2789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庞门正道标题体"/>
              </a:endParaRPr>
            </a:p>
          </p:txBody>
        </p:sp>
        <p:sp>
          <p:nvSpPr>
            <p:cNvPr id="12" name="等腰三角形 11">
              <a:extLst>
                <a:ext uri="{FF2B5EF4-FFF2-40B4-BE49-F238E27FC236}">
                  <a16:creationId xmlns:a16="http://schemas.microsoft.com/office/drawing/2014/main" id="{E887DD57-05A6-30C1-87A9-DA68D7397425}"/>
                </a:ext>
              </a:extLst>
            </p:cNvPr>
            <p:cNvSpPr/>
            <p:nvPr/>
          </p:nvSpPr>
          <p:spPr>
            <a:xfrm rot="10800000">
              <a:off x="423" y="0"/>
              <a:ext cx="1494" cy="1081"/>
            </a:xfrm>
            <a:prstGeom prst="triangle">
              <a:avLst/>
            </a:prstGeom>
            <a:noFill/>
            <a:ln w="34925">
              <a:solidFill>
                <a:srgbClr val="2A69A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庞门正道标题体"/>
              </a:endParaRPr>
            </a:p>
          </p:txBody>
        </p:sp>
      </p:grpSp>
      <p:sp>
        <p:nvSpPr>
          <p:cNvPr id="40" name="文本框 39">
            <a:extLst>
              <a:ext uri="{FF2B5EF4-FFF2-40B4-BE49-F238E27FC236}">
                <a16:creationId xmlns:a16="http://schemas.microsoft.com/office/drawing/2014/main" id="{3E7992E3-FAAE-4FD0-CECD-5E6BAC490CF0}"/>
              </a:ext>
            </a:extLst>
          </p:cNvPr>
          <p:cNvSpPr txBox="1"/>
          <p:nvPr/>
        </p:nvSpPr>
        <p:spPr>
          <a:xfrm>
            <a:off x="1474168" y="230395"/>
            <a:ext cx="1048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考点</a:t>
            </a:r>
            <a:r>
              <a:rPr lang="en-US" altLang="zh-CN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6  </a:t>
            </a:r>
            <a:r>
              <a:rPr lang="zh-CN" altLang="en-US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双绞线、同轴电缆、光纤与无线传输介质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622218C-1110-9E48-8A5D-00B9FECE60FC}"/>
              </a:ext>
            </a:extLst>
          </p:cNvPr>
          <p:cNvSpPr txBox="1"/>
          <p:nvPr/>
        </p:nvSpPr>
        <p:spPr>
          <a:xfrm>
            <a:off x="568226" y="994730"/>
            <a:ext cx="755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2019</a:t>
            </a:r>
            <a:endParaRPr lang="zh-CN" altLang="en-US" dirty="0">
              <a:solidFill>
                <a:schemeClr val="accent5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56C9274-C13A-3AB1-41E2-F4415918C5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4949" y="1037132"/>
            <a:ext cx="7341909" cy="500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5000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5AEB10-651F-F38D-0E45-850173470C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0B009ACB-1D64-7CE8-7F48-794BF671C5DD}"/>
              </a:ext>
            </a:extLst>
          </p:cNvPr>
          <p:cNvGrpSpPr/>
          <p:nvPr/>
        </p:nvGrpSpPr>
        <p:grpSpPr>
          <a:xfrm>
            <a:off x="177800" y="0"/>
            <a:ext cx="1233805" cy="686435"/>
            <a:chOff x="423" y="0"/>
            <a:chExt cx="1943" cy="1081"/>
          </a:xfrm>
        </p:grpSpPr>
        <p:sp>
          <p:nvSpPr>
            <p:cNvPr id="10" name="等腰三角形 9">
              <a:extLst>
                <a:ext uri="{FF2B5EF4-FFF2-40B4-BE49-F238E27FC236}">
                  <a16:creationId xmlns:a16="http://schemas.microsoft.com/office/drawing/2014/main" id="{5DF99985-0B7A-477F-B49C-58F4BFF4C4E0}"/>
                </a:ext>
              </a:extLst>
            </p:cNvPr>
            <p:cNvSpPr/>
            <p:nvPr/>
          </p:nvSpPr>
          <p:spPr>
            <a:xfrm rot="10800000">
              <a:off x="1053" y="0"/>
              <a:ext cx="1313" cy="919"/>
            </a:xfrm>
            <a:prstGeom prst="triangle">
              <a:avLst/>
            </a:prstGeom>
            <a:solidFill>
              <a:srgbClr val="2789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庞门正道标题体"/>
              </a:endParaRPr>
            </a:p>
          </p:txBody>
        </p:sp>
        <p:sp>
          <p:nvSpPr>
            <p:cNvPr id="12" name="等腰三角形 11">
              <a:extLst>
                <a:ext uri="{FF2B5EF4-FFF2-40B4-BE49-F238E27FC236}">
                  <a16:creationId xmlns:a16="http://schemas.microsoft.com/office/drawing/2014/main" id="{47E414A3-CF66-2D9F-E07C-64DCBD34C464}"/>
                </a:ext>
              </a:extLst>
            </p:cNvPr>
            <p:cNvSpPr/>
            <p:nvPr/>
          </p:nvSpPr>
          <p:spPr>
            <a:xfrm rot="10800000">
              <a:off x="423" y="0"/>
              <a:ext cx="1494" cy="1081"/>
            </a:xfrm>
            <a:prstGeom prst="triangle">
              <a:avLst/>
            </a:prstGeom>
            <a:noFill/>
            <a:ln w="34925">
              <a:solidFill>
                <a:srgbClr val="2A69A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庞门正道标题体"/>
              </a:endParaRPr>
            </a:p>
          </p:txBody>
        </p:sp>
      </p:grpSp>
      <p:sp>
        <p:nvSpPr>
          <p:cNvPr id="40" name="文本框 39">
            <a:extLst>
              <a:ext uri="{FF2B5EF4-FFF2-40B4-BE49-F238E27FC236}">
                <a16:creationId xmlns:a16="http://schemas.microsoft.com/office/drawing/2014/main" id="{88FBE5A7-91AF-218E-67FB-109150FFEF4E}"/>
              </a:ext>
            </a:extLst>
          </p:cNvPr>
          <p:cNvSpPr txBox="1"/>
          <p:nvPr/>
        </p:nvSpPr>
        <p:spPr>
          <a:xfrm>
            <a:off x="1474168" y="230395"/>
            <a:ext cx="1048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考点</a:t>
            </a:r>
            <a:r>
              <a:rPr lang="en-US" altLang="zh-CN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7  </a:t>
            </a:r>
            <a:r>
              <a:rPr lang="zh-CN" altLang="en-US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物理层接口的特性</a:t>
            </a:r>
            <a:endParaRPr lang="zh-CN" altLang="en-US" sz="2400" spc="100" dirty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0A1E2CD-323A-4EC6-46BE-7B8CCE1E261F}"/>
              </a:ext>
            </a:extLst>
          </p:cNvPr>
          <p:cNvSpPr txBox="1"/>
          <p:nvPr/>
        </p:nvSpPr>
        <p:spPr>
          <a:xfrm>
            <a:off x="568226" y="994730"/>
            <a:ext cx="755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2012</a:t>
            </a:r>
            <a:endParaRPr lang="zh-CN" altLang="en-US" dirty="0">
              <a:solidFill>
                <a:schemeClr val="accent5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874703F-B61C-0DDB-F587-7D6D3085D9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1941" y="994730"/>
            <a:ext cx="7264136" cy="59392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354953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C83F53-BC13-4E85-4AE8-BA44A8F5CC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0FD695F0-9A77-6F87-6924-987A92E062F8}"/>
              </a:ext>
            </a:extLst>
          </p:cNvPr>
          <p:cNvGrpSpPr/>
          <p:nvPr/>
        </p:nvGrpSpPr>
        <p:grpSpPr>
          <a:xfrm>
            <a:off x="177800" y="0"/>
            <a:ext cx="1233805" cy="686435"/>
            <a:chOff x="423" y="0"/>
            <a:chExt cx="1943" cy="1081"/>
          </a:xfrm>
        </p:grpSpPr>
        <p:sp>
          <p:nvSpPr>
            <p:cNvPr id="10" name="等腰三角形 9">
              <a:extLst>
                <a:ext uri="{FF2B5EF4-FFF2-40B4-BE49-F238E27FC236}">
                  <a16:creationId xmlns:a16="http://schemas.microsoft.com/office/drawing/2014/main" id="{181605DA-F436-0C35-6A87-2C2946A97A61}"/>
                </a:ext>
              </a:extLst>
            </p:cNvPr>
            <p:cNvSpPr/>
            <p:nvPr/>
          </p:nvSpPr>
          <p:spPr>
            <a:xfrm rot="10800000">
              <a:off x="1053" y="0"/>
              <a:ext cx="1313" cy="919"/>
            </a:xfrm>
            <a:prstGeom prst="triangle">
              <a:avLst/>
            </a:prstGeom>
            <a:solidFill>
              <a:srgbClr val="2789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庞门正道标题体"/>
              </a:endParaRPr>
            </a:p>
          </p:txBody>
        </p:sp>
        <p:sp>
          <p:nvSpPr>
            <p:cNvPr id="12" name="等腰三角形 11">
              <a:extLst>
                <a:ext uri="{FF2B5EF4-FFF2-40B4-BE49-F238E27FC236}">
                  <a16:creationId xmlns:a16="http://schemas.microsoft.com/office/drawing/2014/main" id="{33D7AB13-6F7A-5830-6573-A755E889F117}"/>
                </a:ext>
              </a:extLst>
            </p:cNvPr>
            <p:cNvSpPr/>
            <p:nvPr/>
          </p:nvSpPr>
          <p:spPr>
            <a:xfrm rot="10800000">
              <a:off x="423" y="0"/>
              <a:ext cx="1494" cy="1081"/>
            </a:xfrm>
            <a:prstGeom prst="triangle">
              <a:avLst/>
            </a:prstGeom>
            <a:noFill/>
            <a:ln w="34925">
              <a:solidFill>
                <a:srgbClr val="2A69A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庞门正道标题体"/>
              </a:endParaRPr>
            </a:p>
          </p:txBody>
        </p:sp>
      </p:grpSp>
      <p:sp>
        <p:nvSpPr>
          <p:cNvPr id="40" name="文本框 39">
            <a:extLst>
              <a:ext uri="{FF2B5EF4-FFF2-40B4-BE49-F238E27FC236}">
                <a16:creationId xmlns:a16="http://schemas.microsoft.com/office/drawing/2014/main" id="{457ED0A7-7776-4A88-E003-1C8F8776C70B}"/>
              </a:ext>
            </a:extLst>
          </p:cNvPr>
          <p:cNvSpPr txBox="1"/>
          <p:nvPr/>
        </p:nvSpPr>
        <p:spPr>
          <a:xfrm>
            <a:off x="1474168" y="230395"/>
            <a:ext cx="1048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考点</a:t>
            </a:r>
            <a:r>
              <a:rPr lang="en-US" altLang="zh-CN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7  </a:t>
            </a:r>
            <a:r>
              <a:rPr lang="zh-CN" altLang="en-US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物理层接口的特性</a:t>
            </a:r>
            <a:endParaRPr lang="zh-CN" altLang="en-US" sz="2400" spc="100" dirty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619BA3C-49FC-8552-5A57-F844CA11B4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1941" y="1031886"/>
            <a:ext cx="7264136" cy="583309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8BD22828-FA7E-C8D2-2301-ABEF8F6DB9CE}"/>
              </a:ext>
            </a:extLst>
          </p:cNvPr>
          <p:cNvSpPr txBox="1"/>
          <p:nvPr/>
        </p:nvSpPr>
        <p:spPr>
          <a:xfrm>
            <a:off x="568226" y="994976"/>
            <a:ext cx="755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2018</a:t>
            </a:r>
            <a:endParaRPr lang="zh-CN" altLang="en-US" dirty="0">
              <a:solidFill>
                <a:schemeClr val="accent5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5703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3BF9FF-2C81-6DD9-E751-5A45E487C4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5A31F339-DAA3-A58D-CB30-622F41983577}"/>
              </a:ext>
            </a:extLst>
          </p:cNvPr>
          <p:cNvGrpSpPr/>
          <p:nvPr/>
        </p:nvGrpSpPr>
        <p:grpSpPr>
          <a:xfrm>
            <a:off x="177800" y="0"/>
            <a:ext cx="1233805" cy="686435"/>
            <a:chOff x="423" y="0"/>
            <a:chExt cx="1943" cy="1081"/>
          </a:xfrm>
        </p:grpSpPr>
        <p:sp>
          <p:nvSpPr>
            <p:cNvPr id="10" name="等腰三角形 9">
              <a:extLst>
                <a:ext uri="{FF2B5EF4-FFF2-40B4-BE49-F238E27FC236}">
                  <a16:creationId xmlns:a16="http://schemas.microsoft.com/office/drawing/2014/main" id="{DC12A211-0B3B-39E4-BC9C-8B3C1A7A5344}"/>
                </a:ext>
              </a:extLst>
            </p:cNvPr>
            <p:cNvSpPr/>
            <p:nvPr/>
          </p:nvSpPr>
          <p:spPr>
            <a:xfrm rot="10800000">
              <a:off x="1053" y="0"/>
              <a:ext cx="1313" cy="919"/>
            </a:xfrm>
            <a:prstGeom prst="triangle">
              <a:avLst/>
            </a:prstGeom>
            <a:solidFill>
              <a:srgbClr val="2789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庞门正道标题体"/>
              </a:endParaRPr>
            </a:p>
          </p:txBody>
        </p:sp>
        <p:sp>
          <p:nvSpPr>
            <p:cNvPr id="12" name="等腰三角形 11">
              <a:extLst>
                <a:ext uri="{FF2B5EF4-FFF2-40B4-BE49-F238E27FC236}">
                  <a16:creationId xmlns:a16="http://schemas.microsoft.com/office/drawing/2014/main" id="{11AB5B11-4549-9CF3-73CF-11663ABDC87B}"/>
                </a:ext>
              </a:extLst>
            </p:cNvPr>
            <p:cNvSpPr/>
            <p:nvPr/>
          </p:nvSpPr>
          <p:spPr>
            <a:xfrm rot="10800000">
              <a:off x="423" y="0"/>
              <a:ext cx="1494" cy="1081"/>
            </a:xfrm>
            <a:prstGeom prst="triangle">
              <a:avLst/>
            </a:prstGeom>
            <a:noFill/>
            <a:ln w="34925">
              <a:solidFill>
                <a:srgbClr val="2A69A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庞门正道标题体"/>
              </a:endParaRPr>
            </a:p>
          </p:txBody>
        </p:sp>
      </p:grpSp>
      <p:sp>
        <p:nvSpPr>
          <p:cNvPr id="40" name="文本框 39">
            <a:extLst>
              <a:ext uri="{FF2B5EF4-FFF2-40B4-BE49-F238E27FC236}">
                <a16:creationId xmlns:a16="http://schemas.microsoft.com/office/drawing/2014/main" id="{28C3B7F3-180B-5416-BE61-3D09F758C074}"/>
              </a:ext>
            </a:extLst>
          </p:cNvPr>
          <p:cNvSpPr txBox="1"/>
          <p:nvPr/>
        </p:nvSpPr>
        <p:spPr>
          <a:xfrm>
            <a:off x="1474169" y="123190"/>
            <a:ext cx="61682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复习建议与命题预测</a:t>
            </a:r>
            <a:endParaRPr lang="zh-CN" altLang="en-US" sz="2400" spc="100" dirty="0">
              <a:solidFill>
                <a:srgbClr val="C00000"/>
              </a:solidFill>
              <a:uFillTx/>
              <a:latin typeface="黑体" panose="02010609060101010101" pitchFamily="49" charset="-122"/>
              <a:ea typeface="黑体" panose="02010609060101010101" pitchFamily="49" charset="-122"/>
              <a:cs typeface="庞门正道标题体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8B21AE9-77D5-587F-4D1C-C892FB6E47DB}"/>
              </a:ext>
            </a:extLst>
          </p:cNvPr>
          <p:cNvSpPr txBox="1"/>
          <p:nvPr/>
        </p:nvSpPr>
        <p:spPr>
          <a:xfrm>
            <a:off x="1175993" y="1391235"/>
            <a:ext cx="10060043" cy="2498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本章的考题既有概念题也有计算题。</a:t>
            </a:r>
            <a:endParaRPr lang="en-US" altLang="zh-CN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概念题的考察重点是编码方式与物理层接口的特性。</a:t>
            </a:r>
            <a:endParaRPr lang="en-US" altLang="zh-CN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计算题分为两大类题型：奈奎斯特定理和香农定理（结合调制一起考察），三种交换技术（</a:t>
            </a:r>
            <a:r>
              <a:rPr lang="en-US" altLang="zh-CN" sz="2400" dirty="0">
                <a:latin typeface="仿宋" panose="02010609060101010101" pitchFamily="49" charset="-122"/>
                <a:ea typeface="仿宋" panose="02010609060101010101" pitchFamily="49" charset="-122"/>
              </a:rPr>
              <a:t>2325</a:t>
            </a:r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年连续出题）。</a:t>
            </a:r>
            <a:endParaRPr lang="en-US" altLang="zh-CN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778955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/>
        </p:nvSpPr>
        <p:spPr>
          <a:xfrm>
            <a:off x="300990" y="287655"/>
            <a:ext cx="11588750" cy="6282055"/>
          </a:xfrm>
          <a:prstGeom prst="rect">
            <a:avLst/>
          </a:prstGeom>
          <a:noFill/>
          <a:ln w="25400">
            <a:solidFill>
              <a:srgbClr val="2A69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庞门正道标题体"/>
            </a:endParaRPr>
          </a:p>
        </p:txBody>
      </p:sp>
      <p:grpSp>
        <p:nvGrpSpPr>
          <p:cNvPr id="9" name="组合 8"/>
          <p:cNvGrpSpPr/>
          <p:nvPr/>
        </p:nvGrpSpPr>
        <p:grpSpPr>
          <a:xfrm rot="10800000">
            <a:off x="-64" y="0"/>
            <a:ext cx="4157409" cy="2136775"/>
            <a:chOff x="-241" y="7052"/>
            <a:chExt cx="7292" cy="3748"/>
          </a:xfrm>
        </p:grpSpPr>
        <p:sp>
          <p:nvSpPr>
            <p:cNvPr id="10" name="等腰三角形 9"/>
            <p:cNvSpPr/>
            <p:nvPr/>
          </p:nvSpPr>
          <p:spPr>
            <a:xfrm>
              <a:off x="316" y="8083"/>
              <a:ext cx="3885" cy="2717"/>
            </a:xfrm>
            <a:prstGeom prst="triangle">
              <a:avLst/>
            </a:prstGeom>
            <a:solidFill>
              <a:srgbClr val="2789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庞门正道标题体"/>
              </a:endParaRPr>
            </a:p>
          </p:txBody>
        </p:sp>
        <p:sp>
          <p:nvSpPr>
            <p:cNvPr id="11" name="等腰三角形 10"/>
            <p:cNvSpPr/>
            <p:nvPr/>
          </p:nvSpPr>
          <p:spPr>
            <a:xfrm>
              <a:off x="1692" y="7052"/>
              <a:ext cx="5359" cy="3748"/>
            </a:xfrm>
            <a:prstGeom prst="triangle">
              <a:avLst/>
            </a:prstGeom>
            <a:solidFill>
              <a:srgbClr val="034E9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庞门正道标题体"/>
              </a:endParaRPr>
            </a:p>
          </p:txBody>
        </p:sp>
        <p:sp>
          <p:nvSpPr>
            <p:cNvPr id="12" name="等腰三角形 11"/>
            <p:cNvSpPr/>
            <p:nvPr/>
          </p:nvSpPr>
          <p:spPr>
            <a:xfrm>
              <a:off x="-241" y="7305"/>
              <a:ext cx="4999" cy="3495"/>
            </a:xfrm>
            <a:prstGeom prst="triangle">
              <a:avLst/>
            </a:prstGeom>
            <a:noFill/>
            <a:ln w="34925">
              <a:solidFill>
                <a:srgbClr val="2A69A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庞门正道标题体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 rot="10800000" flipH="1" flipV="1">
            <a:off x="8342463" y="4721225"/>
            <a:ext cx="3849537" cy="2136775"/>
            <a:chOff x="299" y="7052"/>
            <a:chExt cx="6752" cy="3748"/>
          </a:xfrm>
        </p:grpSpPr>
        <p:sp>
          <p:nvSpPr>
            <p:cNvPr id="14" name="等腰三角形 13"/>
            <p:cNvSpPr/>
            <p:nvPr/>
          </p:nvSpPr>
          <p:spPr>
            <a:xfrm>
              <a:off x="734" y="8376"/>
              <a:ext cx="3466" cy="2424"/>
            </a:xfrm>
            <a:prstGeom prst="triangle">
              <a:avLst/>
            </a:prstGeom>
            <a:solidFill>
              <a:srgbClr val="2789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庞门正道标题体"/>
              </a:endParaRPr>
            </a:p>
          </p:txBody>
        </p:sp>
        <p:sp>
          <p:nvSpPr>
            <p:cNvPr id="15" name="等腰三角形 14"/>
            <p:cNvSpPr/>
            <p:nvPr/>
          </p:nvSpPr>
          <p:spPr>
            <a:xfrm>
              <a:off x="1692" y="7052"/>
              <a:ext cx="5359" cy="3748"/>
            </a:xfrm>
            <a:prstGeom prst="triangle">
              <a:avLst/>
            </a:prstGeom>
            <a:solidFill>
              <a:srgbClr val="034E9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庞门正道标题体"/>
              </a:endParaRPr>
            </a:p>
          </p:txBody>
        </p:sp>
        <p:sp>
          <p:nvSpPr>
            <p:cNvPr id="16" name="等腰三角形 15"/>
            <p:cNvSpPr/>
            <p:nvPr/>
          </p:nvSpPr>
          <p:spPr>
            <a:xfrm>
              <a:off x="299" y="7682"/>
              <a:ext cx="4458" cy="3118"/>
            </a:xfrm>
            <a:prstGeom prst="triangle">
              <a:avLst/>
            </a:prstGeom>
            <a:noFill/>
            <a:ln w="34925">
              <a:solidFill>
                <a:srgbClr val="2A69A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庞门正道标题体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1849120" y="2488565"/>
            <a:ext cx="8493760" cy="2271395"/>
            <a:chOff x="2912" y="3329"/>
            <a:chExt cx="13376" cy="3577"/>
          </a:xfrm>
        </p:grpSpPr>
        <p:sp>
          <p:nvSpPr>
            <p:cNvPr id="17" name="文本框 16"/>
            <p:cNvSpPr txBox="1"/>
            <p:nvPr/>
          </p:nvSpPr>
          <p:spPr>
            <a:xfrm>
              <a:off x="2912" y="3329"/>
              <a:ext cx="13376" cy="20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6600" spc="300" dirty="0">
                  <a:solidFill>
                    <a:srgbClr val="034E92"/>
                  </a:solidFill>
                  <a:uFillTx/>
                  <a:latin typeface="庞门正道标题体"/>
                  <a:ea typeface="庞门正道标题体"/>
                  <a:cs typeface="庞门正道标题体"/>
                </a:rPr>
                <a:t>感谢您的观看</a:t>
              </a: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3258" y="5675"/>
              <a:ext cx="12681" cy="12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庞门正道标题体"/>
                </a:rPr>
                <a:t>如果觉得对你有帮助的话，还请三连支持一下，非常感谢！</a:t>
              </a:r>
              <a:endPara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庞门正道标题体"/>
              </a:endParaRPr>
            </a:p>
            <a:p>
              <a:pPr algn="ctr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庞门正道标题体"/>
                </a:rPr>
                <a:t>有什么建议或者吐槽，欢迎评论或者私聊</a:t>
              </a:r>
              <a:r>
                <a:rPr lang="en-US" altLang="zh-CN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庞门正道标题体"/>
                </a:rPr>
                <a:t>up</a:t>
              </a:r>
              <a:r>
                <a:rPr lang="zh-CN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庞门正道标题体"/>
                </a:rPr>
                <a:t>主，让我们共同进步！</a:t>
              </a:r>
              <a:endPara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庞门正道标题体"/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9883E389-7339-6B64-9666-24BC38CAF4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0103" y="332167"/>
            <a:ext cx="2053752" cy="180460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20699E-204D-BEEA-9E49-65C8770B21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波特率也叫调制速率</a:t>
            </a:r>
          </a:p>
        </p:txBody>
      </p:sp>
      <p:pic>
        <p:nvPicPr>
          <p:cNvPr id="6" name="内容占位符 5" descr="文本&#10;&#10;AI 生成的内容可能不正确。">
            <a:extLst>
              <a:ext uri="{FF2B5EF4-FFF2-40B4-BE49-F238E27FC236}">
                <a16:creationId xmlns:a16="http://schemas.microsoft.com/office/drawing/2014/main" id="{E555A0AC-E9BC-2E79-364E-FF2AFB67E0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5704" y="1853106"/>
            <a:ext cx="9440592" cy="429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22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D8DB7B-2781-5D25-8291-4F56A48E5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在二进制中 数值上 波特率 </a:t>
            </a:r>
            <a:r>
              <a:rPr lang="en-US" altLang="zh-CN" dirty="0"/>
              <a:t>= </a:t>
            </a:r>
            <a:r>
              <a:rPr lang="zh-CN" altLang="en-US" dirty="0"/>
              <a:t>比特率</a:t>
            </a:r>
          </a:p>
        </p:txBody>
      </p:sp>
      <p:pic>
        <p:nvPicPr>
          <p:cNvPr id="5" name="内容占位符 4" descr="电脑屏幕截图&#10;&#10;AI 生成的内容可能不正确。">
            <a:extLst>
              <a:ext uri="{FF2B5EF4-FFF2-40B4-BE49-F238E27FC236}">
                <a16:creationId xmlns:a16="http://schemas.microsoft.com/office/drawing/2014/main" id="{D9A610A3-5211-FCB9-C669-1E6EA88174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53461" y="1938778"/>
            <a:ext cx="9089423" cy="4268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9832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C920B9-1BCC-298C-C1E1-B9F975EFFC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B9005F90-3C47-6480-5247-BE35D8AAEDB9}"/>
              </a:ext>
            </a:extLst>
          </p:cNvPr>
          <p:cNvGrpSpPr/>
          <p:nvPr/>
        </p:nvGrpSpPr>
        <p:grpSpPr>
          <a:xfrm>
            <a:off x="177800" y="0"/>
            <a:ext cx="1233805" cy="686435"/>
            <a:chOff x="423" y="0"/>
            <a:chExt cx="1943" cy="1081"/>
          </a:xfrm>
        </p:grpSpPr>
        <p:sp>
          <p:nvSpPr>
            <p:cNvPr id="10" name="等腰三角形 9">
              <a:extLst>
                <a:ext uri="{FF2B5EF4-FFF2-40B4-BE49-F238E27FC236}">
                  <a16:creationId xmlns:a16="http://schemas.microsoft.com/office/drawing/2014/main" id="{A897F417-CD0D-4E5D-F9AD-19495D3CF01E}"/>
                </a:ext>
              </a:extLst>
            </p:cNvPr>
            <p:cNvSpPr/>
            <p:nvPr/>
          </p:nvSpPr>
          <p:spPr>
            <a:xfrm rot="10800000">
              <a:off x="1053" y="0"/>
              <a:ext cx="1313" cy="919"/>
            </a:xfrm>
            <a:prstGeom prst="triangle">
              <a:avLst/>
            </a:prstGeom>
            <a:solidFill>
              <a:srgbClr val="2789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庞门正道标题体"/>
              </a:endParaRPr>
            </a:p>
          </p:txBody>
        </p:sp>
        <p:sp>
          <p:nvSpPr>
            <p:cNvPr id="12" name="等腰三角形 11">
              <a:extLst>
                <a:ext uri="{FF2B5EF4-FFF2-40B4-BE49-F238E27FC236}">
                  <a16:creationId xmlns:a16="http://schemas.microsoft.com/office/drawing/2014/main" id="{A02AC518-1603-8BDD-3352-82A097B4CD08}"/>
                </a:ext>
              </a:extLst>
            </p:cNvPr>
            <p:cNvSpPr/>
            <p:nvPr/>
          </p:nvSpPr>
          <p:spPr>
            <a:xfrm rot="10800000">
              <a:off x="423" y="0"/>
              <a:ext cx="1494" cy="1081"/>
            </a:xfrm>
            <a:prstGeom prst="triangle">
              <a:avLst/>
            </a:prstGeom>
            <a:noFill/>
            <a:ln w="34925">
              <a:solidFill>
                <a:srgbClr val="2A69A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庞门正道标题体"/>
              </a:endParaRPr>
            </a:p>
          </p:txBody>
        </p:sp>
      </p:grpSp>
      <p:sp>
        <p:nvSpPr>
          <p:cNvPr id="40" name="文本框 39">
            <a:extLst>
              <a:ext uri="{FF2B5EF4-FFF2-40B4-BE49-F238E27FC236}">
                <a16:creationId xmlns:a16="http://schemas.microsoft.com/office/drawing/2014/main" id="{40BF1DFB-C0BD-A40B-4F95-6E192D46D78B}"/>
              </a:ext>
            </a:extLst>
          </p:cNvPr>
          <p:cNvSpPr txBox="1"/>
          <p:nvPr/>
        </p:nvSpPr>
        <p:spPr>
          <a:xfrm>
            <a:off x="1474168" y="230395"/>
            <a:ext cx="1048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考点</a:t>
            </a:r>
            <a:r>
              <a:rPr lang="en-US" altLang="zh-CN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1  </a:t>
            </a:r>
            <a:r>
              <a:rPr lang="zh-CN" altLang="en-US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信道、信号、带宽、码元、波特、速率、信源与信宿等基本概念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64E37CE-8FFC-8842-926B-A7395A4298B7}"/>
              </a:ext>
            </a:extLst>
          </p:cNvPr>
          <p:cNvSpPr txBox="1"/>
          <p:nvPr/>
        </p:nvSpPr>
        <p:spPr>
          <a:xfrm>
            <a:off x="568226" y="994730"/>
            <a:ext cx="755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2014</a:t>
            </a:r>
            <a:endParaRPr lang="zh-CN" altLang="en-US" dirty="0">
              <a:solidFill>
                <a:schemeClr val="accent5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A1BABDA-1DCE-69A9-6589-EE28C0E091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4168" y="1040167"/>
            <a:ext cx="7631995" cy="51485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663431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489D04-BCBE-D957-492A-7D0D377668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FF3BC91B-F0DD-71AF-69E0-D573020F7C79}"/>
              </a:ext>
            </a:extLst>
          </p:cNvPr>
          <p:cNvGrpSpPr/>
          <p:nvPr/>
        </p:nvGrpSpPr>
        <p:grpSpPr>
          <a:xfrm>
            <a:off x="177800" y="0"/>
            <a:ext cx="1233805" cy="686435"/>
            <a:chOff x="423" y="0"/>
            <a:chExt cx="1943" cy="1081"/>
          </a:xfrm>
        </p:grpSpPr>
        <p:sp>
          <p:nvSpPr>
            <p:cNvPr id="10" name="等腰三角形 9">
              <a:extLst>
                <a:ext uri="{FF2B5EF4-FFF2-40B4-BE49-F238E27FC236}">
                  <a16:creationId xmlns:a16="http://schemas.microsoft.com/office/drawing/2014/main" id="{0A20B75D-0CF9-1DCC-C7FE-10FDA319EDB2}"/>
                </a:ext>
              </a:extLst>
            </p:cNvPr>
            <p:cNvSpPr/>
            <p:nvPr/>
          </p:nvSpPr>
          <p:spPr>
            <a:xfrm rot="10800000">
              <a:off x="1053" y="0"/>
              <a:ext cx="1313" cy="919"/>
            </a:xfrm>
            <a:prstGeom prst="triangle">
              <a:avLst/>
            </a:prstGeom>
            <a:solidFill>
              <a:srgbClr val="2789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庞门正道标题体"/>
              </a:endParaRPr>
            </a:p>
          </p:txBody>
        </p:sp>
        <p:sp>
          <p:nvSpPr>
            <p:cNvPr id="12" name="等腰三角形 11">
              <a:extLst>
                <a:ext uri="{FF2B5EF4-FFF2-40B4-BE49-F238E27FC236}">
                  <a16:creationId xmlns:a16="http://schemas.microsoft.com/office/drawing/2014/main" id="{E6BEE1CF-337A-9E68-8D85-172B139C327F}"/>
                </a:ext>
              </a:extLst>
            </p:cNvPr>
            <p:cNvSpPr/>
            <p:nvPr/>
          </p:nvSpPr>
          <p:spPr>
            <a:xfrm rot="10800000">
              <a:off x="423" y="0"/>
              <a:ext cx="1494" cy="1081"/>
            </a:xfrm>
            <a:prstGeom prst="triangle">
              <a:avLst/>
            </a:prstGeom>
            <a:noFill/>
            <a:ln w="34925">
              <a:solidFill>
                <a:srgbClr val="2A69A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庞门正道标题体"/>
              </a:endParaRPr>
            </a:p>
          </p:txBody>
        </p:sp>
      </p:grpSp>
      <p:sp>
        <p:nvSpPr>
          <p:cNvPr id="40" name="文本框 39">
            <a:extLst>
              <a:ext uri="{FF2B5EF4-FFF2-40B4-BE49-F238E27FC236}">
                <a16:creationId xmlns:a16="http://schemas.microsoft.com/office/drawing/2014/main" id="{52A30710-1F5D-0F37-C215-8AFD9A3FDB82}"/>
              </a:ext>
            </a:extLst>
          </p:cNvPr>
          <p:cNvSpPr txBox="1"/>
          <p:nvPr/>
        </p:nvSpPr>
        <p:spPr>
          <a:xfrm>
            <a:off x="1474168" y="230395"/>
            <a:ext cx="1048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考点</a:t>
            </a:r>
            <a:r>
              <a:rPr lang="en-US" altLang="zh-CN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2  </a:t>
            </a:r>
            <a:r>
              <a:rPr lang="zh-CN" altLang="en-US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奈奎斯特定理与香农定理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6719BA6-8DD3-D9AA-D342-AB13FC3EA2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2870" y="1021805"/>
            <a:ext cx="8296344" cy="114640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4" name="墨迹 13">
                <a:extLst>
                  <a:ext uri="{FF2B5EF4-FFF2-40B4-BE49-F238E27FC236}">
                    <a16:creationId xmlns:a16="http://schemas.microsoft.com/office/drawing/2014/main" id="{6A73EC9A-9A85-28DC-F0E9-152E3309B0FE}"/>
                  </a:ext>
                </a:extLst>
              </p14:cNvPr>
              <p14:cNvContentPartPr/>
              <p14:nvPr/>
            </p14:nvContentPartPr>
            <p14:xfrm>
              <a:off x="8577705" y="1508045"/>
              <a:ext cx="360" cy="360"/>
            </p14:xfrm>
          </p:contentPart>
        </mc:Choice>
        <mc:Fallback xmlns="">
          <p:pic>
            <p:nvPicPr>
              <p:cNvPr id="14" name="墨迹 13">
                <a:extLst>
                  <a:ext uri="{FF2B5EF4-FFF2-40B4-BE49-F238E27FC236}">
                    <a16:creationId xmlns:a16="http://schemas.microsoft.com/office/drawing/2014/main" id="{45D9B15F-B366-3AEB-7E7C-5BAC47A26AE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568345" y="1498685"/>
                <a:ext cx="19080" cy="19080"/>
              </a:xfrm>
              <a:prstGeom prst="rect">
                <a:avLst/>
              </a:prstGeom>
            </p:spPr>
          </p:pic>
        </mc:Fallback>
      </mc:AlternateContent>
      <p:sp>
        <p:nvSpPr>
          <p:cNvPr id="3" name="文本框 2">
            <a:extLst>
              <a:ext uri="{FF2B5EF4-FFF2-40B4-BE49-F238E27FC236}">
                <a16:creationId xmlns:a16="http://schemas.microsoft.com/office/drawing/2014/main" id="{BB9AA9A1-7B7C-F3AA-BF88-E102F03CEA55}"/>
              </a:ext>
            </a:extLst>
          </p:cNvPr>
          <p:cNvSpPr txBox="1"/>
          <p:nvPr/>
        </p:nvSpPr>
        <p:spPr>
          <a:xfrm>
            <a:off x="568226" y="994730"/>
            <a:ext cx="755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2016</a:t>
            </a:r>
            <a:endParaRPr lang="zh-CN" altLang="en-US" dirty="0">
              <a:solidFill>
                <a:schemeClr val="accent5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234232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0AEBB5-5E80-730F-5DCB-18291F0DD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奈奎斯特定理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992C354-0970-AFCE-7EC0-7C0B320F39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872753"/>
            <a:ext cx="10515600" cy="2304210"/>
          </a:xfrm>
        </p:spPr>
        <p:txBody>
          <a:bodyPr/>
          <a:lstStyle/>
          <a:p>
            <a:endParaRPr lang="zh-CN" altLang="en-US" dirty="0"/>
          </a:p>
        </p:txBody>
      </p:sp>
      <p:pic>
        <p:nvPicPr>
          <p:cNvPr id="7" name="图片 6" descr="文本, 信件&#10;&#10;AI 生成的内容可能不正确。">
            <a:extLst>
              <a:ext uri="{FF2B5EF4-FFF2-40B4-BE49-F238E27FC236}">
                <a16:creationId xmlns:a16="http://schemas.microsoft.com/office/drawing/2014/main" id="{614F0262-8590-6C85-6949-8128106A70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21917"/>
            <a:ext cx="6918064" cy="1775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7546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788D5D-F30C-DFC7-5D02-104BC69AE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香农定理</a:t>
            </a:r>
          </a:p>
        </p:txBody>
      </p:sp>
      <p:pic>
        <p:nvPicPr>
          <p:cNvPr id="5" name="内容占位符 4" descr="图形用户界面, 文本, 应用程序&#10;&#10;AI 生成的内容可能不正确。">
            <a:extLst>
              <a:ext uri="{FF2B5EF4-FFF2-40B4-BE49-F238E27FC236}">
                <a16:creationId xmlns:a16="http://schemas.microsoft.com/office/drawing/2014/main" id="{88158FAE-E476-460F-7E3A-CCF961B06E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586431"/>
            <a:ext cx="9805798" cy="3103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62230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OPTEXTBOXGROUP" val="tru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6.9|16.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7.5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884</TotalTime>
  <Words>779</Words>
  <Application>Microsoft Office PowerPoint</Application>
  <PresentationFormat>宽屏</PresentationFormat>
  <Paragraphs>125</Paragraphs>
  <Slides>36</Slides>
  <Notes>24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36</vt:i4>
      </vt:variant>
    </vt:vector>
  </HeadingPairs>
  <TitlesOfParts>
    <vt:vector size="48" baseType="lpstr">
      <vt:lpstr>Source Han Sans CN Bold</vt:lpstr>
      <vt:lpstr>等线</vt:lpstr>
      <vt:lpstr>等线 Light</vt:lpstr>
      <vt:lpstr>仿宋</vt:lpstr>
      <vt:lpstr>黑体</vt:lpstr>
      <vt:lpstr>华文行楷</vt:lpstr>
      <vt:lpstr>楷体</vt:lpstr>
      <vt:lpstr>庞门正道标题体</vt:lpstr>
      <vt:lpstr>微软雅黑</vt:lpstr>
      <vt:lpstr>Arial</vt:lpstr>
      <vt:lpstr>Cambria Math</vt:lpstr>
      <vt:lpstr>Office 主题​​</vt:lpstr>
      <vt:lpstr>PowerPoint 演示文稿</vt:lpstr>
      <vt:lpstr>PowerPoint 演示文稿</vt:lpstr>
      <vt:lpstr>PowerPoint 演示文稿</vt:lpstr>
      <vt:lpstr>波特率也叫调制速率</vt:lpstr>
      <vt:lpstr>在二进制中 数值上 波特率 = 比特率</vt:lpstr>
      <vt:lpstr>PowerPoint 演示文稿</vt:lpstr>
      <vt:lpstr>PowerPoint 演示文稿</vt:lpstr>
      <vt:lpstr>奈奎斯特定理</vt:lpstr>
      <vt:lpstr>香农定理</vt:lpstr>
      <vt:lpstr>PowerPoint 演示文稿</vt:lpstr>
      <vt:lpstr>之前为了简洁省略了一些信噪比的部分</vt:lpstr>
      <vt:lpstr>PowerPoint 演示文稿</vt:lpstr>
      <vt:lpstr>PowerPoint 演示文稿</vt:lpstr>
      <vt:lpstr>编码</vt:lpstr>
      <vt:lpstr>编码</vt:lpstr>
      <vt:lpstr>编码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麟 付</dc:creator>
  <cp:lastModifiedBy>dragon sun</cp:lastModifiedBy>
  <cp:revision>15</cp:revision>
  <dcterms:created xsi:type="dcterms:W3CDTF">2025-09-02T01:32:56Z</dcterms:created>
  <dcterms:modified xsi:type="dcterms:W3CDTF">2025-12-11T15:36:34Z</dcterms:modified>
</cp:coreProperties>
</file>